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4"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60" r:id="rId26"/>
    <p:sldId id="284" r:id="rId27"/>
    <p:sldId id="285" r:id="rId28"/>
    <p:sldId id="286" r:id="rId29"/>
    <p:sldId id="287" r:id="rId30"/>
    <p:sldId id="289" r:id="rId31"/>
    <p:sldId id="290" r:id="rId32"/>
    <p:sldId id="291" r:id="rId33"/>
    <p:sldId id="292" r:id="rId34"/>
    <p:sldId id="293" r:id="rId35"/>
    <p:sldId id="294" r:id="rId36"/>
    <p:sldId id="295" r:id="rId37"/>
    <p:sldId id="296" r:id="rId38"/>
    <p:sldId id="305" r:id="rId39"/>
    <p:sldId id="306" r:id="rId40"/>
    <p:sldId id="307" r:id="rId41"/>
    <p:sldId id="308" r:id="rId42"/>
    <p:sldId id="309" r:id="rId43"/>
    <p:sldId id="311" r:id="rId44"/>
    <p:sldId id="310" r:id="rId45"/>
    <p:sldId id="297" r:id="rId46"/>
    <p:sldId id="298" r:id="rId47"/>
    <p:sldId id="299" r:id="rId48"/>
    <p:sldId id="300" r:id="rId49"/>
    <p:sldId id="301" r:id="rId50"/>
    <p:sldId id="302" r:id="rId51"/>
    <p:sldId id="303" r:id="rId52"/>
    <p:sldId id="304"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50749F-A27E-4495-AE9B-08A9E59EA217}" v="1" dt="2023-04-18T19:23:31.5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42" autoAdjust="0"/>
    <p:restoredTop sz="94660"/>
  </p:normalViewPr>
  <p:slideViewPr>
    <p:cSldViewPr snapToGrid="0">
      <p:cViewPr varScale="1">
        <p:scale>
          <a:sx n="104" d="100"/>
          <a:sy n="104" d="100"/>
        </p:scale>
        <p:origin x="48" y="8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pps, Michael" userId="22b19e64-ae93-4d74-aed7-bbb364ca0772" providerId="ADAL" clId="{7850749F-A27E-4495-AE9B-08A9E59EA217}"/>
    <pc:docChg chg="modSld">
      <pc:chgData name="Phipps, Michael" userId="22b19e64-ae93-4d74-aed7-bbb364ca0772" providerId="ADAL" clId="{7850749F-A27E-4495-AE9B-08A9E59EA217}" dt="2023-04-18T19:23:37.895" v="3" actId="1076"/>
      <pc:docMkLst>
        <pc:docMk/>
      </pc:docMkLst>
      <pc:sldChg chg="modSp mod">
        <pc:chgData name="Phipps, Michael" userId="22b19e64-ae93-4d74-aed7-bbb364ca0772" providerId="ADAL" clId="{7850749F-A27E-4495-AE9B-08A9E59EA217}" dt="2023-04-18T19:23:37.895" v="3" actId="1076"/>
        <pc:sldMkLst>
          <pc:docMk/>
          <pc:sldMk cId="1742634967" sldId="283"/>
        </pc:sldMkLst>
        <pc:spChg chg="mod">
          <ac:chgData name="Phipps, Michael" userId="22b19e64-ae93-4d74-aed7-bbb364ca0772" providerId="ADAL" clId="{7850749F-A27E-4495-AE9B-08A9E59EA217}" dt="2023-04-18T19:23:34.344" v="2" actId="1076"/>
          <ac:spMkLst>
            <pc:docMk/>
            <pc:sldMk cId="1742634967" sldId="283"/>
            <ac:spMk id="7" creationId="{00000000-0000-0000-0000-000000000000}"/>
          </ac:spMkLst>
        </pc:spChg>
        <pc:spChg chg="mod">
          <ac:chgData name="Phipps, Michael" userId="22b19e64-ae93-4d74-aed7-bbb364ca0772" providerId="ADAL" clId="{7850749F-A27E-4495-AE9B-08A9E59EA217}" dt="2023-04-18T19:23:37.895" v="3" actId="1076"/>
          <ac:spMkLst>
            <pc:docMk/>
            <pc:sldMk cId="1742634967" sldId="283"/>
            <ac:spMk id="10" creationId="{00000000-0000-0000-0000-000000000000}"/>
          </ac:spMkLst>
        </pc:spChg>
        <pc:spChg chg="mod">
          <ac:chgData name="Phipps, Michael" userId="22b19e64-ae93-4d74-aed7-bbb364ca0772" providerId="ADAL" clId="{7850749F-A27E-4495-AE9B-08A9E59EA217}" dt="2023-04-18T19:23:28.491" v="0" actId="1076"/>
          <ac:spMkLst>
            <pc:docMk/>
            <pc:sldMk cId="1742634967" sldId="283"/>
            <ac:spMk id="12" creationId="{00000000-0000-0000-0000-000000000000}"/>
          </ac:spMkLst>
        </pc:spChg>
        <pc:picChg chg="mod">
          <ac:chgData name="Phipps, Michael" userId="22b19e64-ae93-4d74-aed7-bbb364ca0772" providerId="ADAL" clId="{7850749F-A27E-4495-AE9B-08A9E59EA217}" dt="2023-04-18T19:23:31.521" v="1" actId="1076"/>
          <ac:picMkLst>
            <pc:docMk/>
            <pc:sldMk cId="1742634967" sldId="283"/>
            <ac:picMk id="3" creationId="{00000000-0000-0000-0000-00000000000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04E5547-C99B-4D1E-86EC-4F306327AD14}"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A28130-581A-43B4-8BF5-D51B5859CAE7}" type="slidenum">
              <a:rPr lang="en-US" smtClean="0"/>
              <a:t>‹#›</a:t>
            </a:fld>
            <a:endParaRPr lang="en-US"/>
          </a:p>
        </p:txBody>
      </p:sp>
    </p:spTree>
    <p:extLst>
      <p:ext uri="{BB962C8B-B14F-4D97-AF65-F5344CB8AC3E}">
        <p14:creationId xmlns:p14="http://schemas.microsoft.com/office/powerpoint/2010/main" val="810241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4E5547-C99B-4D1E-86EC-4F306327AD14}"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A28130-581A-43B4-8BF5-D51B5859CAE7}" type="slidenum">
              <a:rPr lang="en-US" smtClean="0"/>
              <a:t>‹#›</a:t>
            </a:fld>
            <a:endParaRPr lang="en-US"/>
          </a:p>
        </p:txBody>
      </p:sp>
    </p:spTree>
    <p:extLst>
      <p:ext uri="{BB962C8B-B14F-4D97-AF65-F5344CB8AC3E}">
        <p14:creationId xmlns:p14="http://schemas.microsoft.com/office/powerpoint/2010/main" val="6400111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4E5547-C99B-4D1E-86EC-4F306327AD14}"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A28130-581A-43B4-8BF5-D51B5859CAE7}" type="slidenum">
              <a:rPr lang="en-US" smtClean="0"/>
              <a:t>‹#›</a:t>
            </a:fld>
            <a:endParaRPr lang="en-US"/>
          </a:p>
        </p:txBody>
      </p:sp>
    </p:spTree>
    <p:extLst>
      <p:ext uri="{BB962C8B-B14F-4D97-AF65-F5344CB8AC3E}">
        <p14:creationId xmlns:p14="http://schemas.microsoft.com/office/powerpoint/2010/main" val="3927167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4E5547-C99B-4D1E-86EC-4F306327AD14}"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A28130-581A-43B4-8BF5-D51B5859CAE7}" type="slidenum">
              <a:rPr lang="en-US" smtClean="0"/>
              <a:t>‹#›</a:t>
            </a:fld>
            <a:endParaRPr lang="en-US"/>
          </a:p>
        </p:txBody>
      </p:sp>
    </p:spTree>
    <p:extLst>
      <p:ext uri="{BB962C8B-B14F-4D97-AF65-F5344CB8AC3E}">
        <p14:creationId xmlns:p14="http://schemas.microsoft.com/office/powerpoint/2010/main" val="2847853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4E5547-C99B-4D1E-86EC-4F306327AD14}" type="datetimeFigureOut">
              <a:rPr lang="en-US" smtClean="0"/>
              <a:t>4/18/2023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A28130-581A-43B4-8BF5-D51B5859CAE7}" type="slidenum">
              <a:rPr lang="en-US" smtClean="0"/>
              <a:t>‹#›</a:t>
            </a:fld>
            <a:endParaRPr lang="en-US"/>
          </a:p>
        </p:txBody>
      </p:sp>
    </p:spTree>
    <p:extLst>
      <p:ext uri="{BB962C8B-B14F-4D97-AF65-F5344CB8AC3E}">
        <p14:creationId xmlns:p14="http://schemas.microsoft.com/office/powerpoint/2010/main" val="358651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4E5547-C99B-4D1E-86EC-4F306327AD14}"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A28130-581A-43B4-8BF5-D51B5859CAE7}" type="slidenum">
              <a:rPr lang="en-US" smtClean="0"/>
              <a:t>‹#›</a:t>
            </a:fld>
            <a:endParaRPr lang="en-US"/>
          </a:p>
        </p:txBody>
      </p:sp>
    </p:spTree>
    <p:extLst>
      <p:ext uri="{BB962C8B-B14F-4D97-AF65-F5344CB8AC3E}">
        <p14:creationId xmlns:p14="http://schemas.microsoft.com/office/powerpoint/2010/main" val="1214832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4E5547-C99B-4D1E-86EC-4F306327AD14}" type="datetimeFigureOut">
              <a:rPr lang="en-US" smtClean="0"/>
              <a:t>4/18/2023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A28130-581A-43B4-8BF5-D51B5859CAE7}" type="slidenum">
              <a:rPr lang="en-US" smtClean="0"/>
              <a:t>‹#›</a:t>
            </a:fld>
            <a:endParaRPr lang="en-US"/>
          </a:p>
        </p:txBody>
      </p:sp>
    </p:spTree>
    <p:extLst>
      <p:ext uri="{BB962C8B-B14F-4D97-AF65-F5344CB8AC3E}">
        <p14:creationId xmlns:p14="http://schemas.microsoft.com/office/powerpoint/2010/main" val="3739377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4E5547-C99B-4D1E-86EC-4F306327AD14}" type="datetimeFigureOut">
              <a:rPr lang="en-US" smtClean="0"/>
              <a:t>4/18/2023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A28130-581A-43B4-8BF5-D51B5859CAE7}" type="slidenum">
              <a:rPr lang="en-US" smtClean="0"/>
              <a:t>‹#›</a:t>
            </a:fld>
            <a:endParaRPr lang="en-US"/>
          </a:p>
        </p:txBody>
      </p:sp>
    </p:spTree>
    <p:extLst>
      <p:ext uri="{BB962C8B-B14F-4D97-AF65-F5344CB8AC3E}">
        <p14:creationId xmlns:p14="http://schemas.microsoft.com/office/powerpoint/2010/main" val="142044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4E5547-C99B-4D1E-86EC-4F306327AD14}" type="datetimeFigureOut">
              <a:rPr lang="en-US" smtClean="0"/>
              <a:t>4/18/2023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A28130-581A-43B4-8BF5-D51B5859CAE7}" type="slidenum">
              <a:rPr lang="en-US" smtClean="0"/>
              <a:t>‹#›</a:t>
            </a:fld>
            <a:endParaRPr lang="en-US"/>
          </a:p>
        </p:txBody>
      </p:sp>
    </p:spTree>
    <p:extLst>
      <p:ext uri="{BB962C8B-B14F-4D97-AF65-F5344CB8AC3E}">
        <p14:creationId xmlns:p14="http://schemas.microsoft.com/office/powerpoint/2010/main" val="2223425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4E5547-C99B-4D1E-86EC-4F306327AD14}"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A28130-581A-43B4-8BF5-D51B5859CAE7}" type="slidenum">
              <a:rPr lang="en-US" smtClean="0"/>
              <a:t>‹#›</a:t>
            </a:fld>
            <a:endParaRPr lang="en-US"/>
          </a:p>
        </p:txBody>
      </p:sp>
    </p:spTree>
    <p:extLst>
      <p:ext uri="{BB962C8B-B14F-4D97-AF65-F5344CB8AC3E}">
        <p14:creationId xmlns:p14="http://schemas.microsoft.com/office/powerpoint/2010/main" val="517032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4E5547-C99B-4D1E-86EC-4F306327AD14}" type="datetimeFigureOut">
              <a:rPr lang="en-US" smtClean="0"/>
              <a:t>4/18/2023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A28130-581A-43B4-8BF5-D51B5859CAE7}" type="slidenum">
              <a:rPr lang="en-US" smtClean="0"/>
              <a:t>‹#›</a:t>
            </a:fld>
            <a:endParaRPr lang="en-US"/>
          </a:p>
        </p:txBody>
      </p:sp>
    </p:spTree>
    <p:extLst>
      <p:ext uri="{BB962C8B-B14F-4D97-AF65-F5344CB8AC3E}">
        <p14:creationId xmlns:p14="http://schemas.microsoft.com/office/powerpoint/2010/main" val="27627575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4E5547-C99B-4D1E-86EC-4F306327AD14}" type="datetimeFigureOut">
              <a:rPr lang="en-US" smtClean="0"/>
              <a:t>4/18/2023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A28130-581A-43B4-8BF5-D51B5859CAE7}" type="slidenum">
              <a:rPr lang="en-US" smtClean="0"/>
              <a:t>‹#›</a:t>
            </a:fld>
            <a:endParaRPr lang="en-US"/>
          </a:p>
        </p:txBody>
      </p:sp>
    </p:spTree>
    <p:extLst>
      <p:ext uri="{BB962C8B-B14F-4D97-AF65-F5344CB8AC3E}">
        <p14:creationId xmlns:p14="http://schemas.microsoft.com/office/powerpoint/2010/main" val="3818424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Gottfried_Wilhelm_Leibniz#cite_note-80"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Functional Programming</a:t>
            </a:r>
          </a:p>
        </p:txBody>
      </p:sp>
      <p:sp>
        <p:nvSpPr>
          <p:cNvPr id="3" name="Subtitle 2"/>
          <p:cNvSpPr>
            <a:spLocks noGrp="1"/>
          </p:cNvSpPr>
          <p:nvPr>
            <p:ph type="subTitle" idx="1"/>
          </p:nvPr>
        </p:nvSpPr>
        <p:spPr>
          <a:xfrm>
            <a:off x="1524000" y="4643336"/>
            <a:ext cx="9144000" cy="614464"/>
          </a:xfrm>
        </p:spPr>
        <p:txBody>
          <a:bodyPr/>
          <a:lstStyle/>
          <a:p>
            <a:r>
              <a:rPr lang="en-US" dirty="0"/>
              <a:t>One of the most useful things that you </a:t>
            </a:r>
            <a:r>
              <a:rPr lang="en-US" b="1" dirty="0"/>
              <a:t>may </a:t>
            </a:r>
            <a:r>
              <a:rPr lang="en-US" dirty="0"/>
              <a:t>never use</a:t>
            </a:r>
          </a:p>
        </p:txBody>
      </p:sp>
    </p:spTree>
    <p:extLst>
      <p:ext uri="{BB962C8B-B14F-4D97-AF65-F5344CB8AC3E}">
        <p14:creationId xmlns:p14="http://schemas.microsoft.com/office/powerpoint/2010/main" val="31965793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1678654" cy="1107996"/>
          </a:xfrm>
          <a:prstGeom prst="rect">
            <a:avLst/>
          </a:prstGeom>
          <a:noFill/>
        </p:spPr>
        <p:txBody>
          <a:bodyPr wrap="square" rtlCol="0" anchor="ctr">
            <a:spAutoFit/>
          </a:bodyPr>
          <a:lstStyle/>
          <a:p>
            <a:pPr algn="ctr"/>
            <a:r>
              <a:rPr lang="en-US" sz="6600" dirty="0"/>
              <a:t>The Turing Machine</a:t>
            </a:r>
            <a:endParaRPr lang="en-US" sz="6600" kern="1200" dirty="0">
              <a:solidFill>
                <a:schemeClr val="tx1"/>
              </a:solidFill>
              <a:latin typeface="+mn-lt"/>
              <a:ea typeface="+mn-ea"/>
              <a:cs typeface="+mn-cs"/>
            </a:endParaRPr>
          </a:p>
        </p:txBody>
      </p:sp>
      <p:sp>
        <p:nvSpPr>
          <p:cNvPr id="4" name="TextBox 3"/>
          <p:cNvSpPr txBox="1"/>
          <p:nvPr/>
        </p:nvSpPr>
        <p:spPr>
          <a:xfrm>
            <a:off x="2395087" y="2383371"/>
            <a:ext cx="6888480" cy="2862322"/>
          </a:xfrm>
          <a:prstGeom prst="rect">
            <a:avLst/>
          </a:prstGeom>
          <a:noFill/>
        </p:spPr>
        <p:txBody>
          <a:bodyPr wrap="square" rtlCol="0" anchor="ctr">
            <a:spAutoFit/>
          </a:bodyPr>
          <a:lstStyle/>
          <a:p>
            <a:pPr algn="ctr"/>
            <a:r>
              <a:rPr lang="en-US" sz="6000" dirty="0"/>
              <a:t>Table of Instructions</a:t>
            </a:r>
          </a:p>
          <a:p>
            <a:pPr algn="ctr"/>
            <a:r>
              <a:rPr lang="en-US" sz="6000" kern="1200" dirty="0">
                <a:solidFill>
                  <a:schemeClr val="tx1"/>
                </a:solidFill>
              </a:rPr>
              <a:t>Read/Write Head</a:t>
            </a:r>
          </a:p>
          <a:p>
            <a:pPr algn="ctr"/>
            <a:r>
              <a:rPr lang="en-US" sz="6000" dirty="0"/>
              <a:t>“Enough” Paper Tape</a:t>
            </a:r>
            <a:endParaRPr lang="en-US" sz="6000" kern="1200" dirty="0">
              <a:solidFill>
                <a:schemeClr val="tx1"/>
              </a:solidFill>
            </a:endParaRPr>
          </a:p>
        </p:txBody>
      </p:sp>
    </p:spTree>
    <p:extLst>
      <p:ext uri="{BB962C8B-B14F-4D97-AF65-F5344CB8AC3E}">
        <p14:creationId xmlns:p14="http://schemas.microsoft.com/office/powerpoint/2010/main" val="2130443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 Turing Machine - Overvie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9327" y="378467"/>
            <a:ext cx="10643030" cy="5982031"/>
          </a:xfrm>
          <a:prstGeom prst="rect">
            <a:avLst/>
          </a:prstGeom>
        </p:spPr>
      </p:pic>
    </p:spTree>
    <p:extLst>
      <p:ext uri="{BB962C8B-B14F-4D97-AF65-F5344CB8AC3E}">
        <p14:creationId xmlns:p14="http://schemas.microsoft.com/office/powerpoint/2010/main" val="110892575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1678654" cy="1107996"/>
          </a:xfrm>
          <a:prstGeom prst="rect">
            <a:avLst/>
          </a:prstGeom>
          <a:noFill/>
        </p:spPr>
        <p:txBody>
          <a:bodyPr wrap="square" rtlCol="0" anchor="ctr">
            <a:spAutoFit/>
          </a:bodyPr>
          <a:lstStyle/>
          <a:p>
            <a:pPr algn="ctr"/>
            <a:r>
              <a:rPr lang="en-US" sz="6600" dirty="0"/>
              <a:t>Read 2 “1’s” - binary digits</a:t>
            </a:r>
            <a:endParaRPr lang="en-US" sz="6600" kern="1200" dirty="0">
              <a:solidFill>
                <a:schemeClr val="tx1"/>
              </a:solidFill>
              <a:latin typeface="+mn-lt"/>
              <a:ea typeface="+mn-ea"/>
              <a:cs typeface="+mn-cs"/>
            </a:endParaRPr>
          </a:p>
        </p:txBody>
      </p:sp>
      <p:graphicFrame>
        <p:nvGraphicFramePr>
          <p:cNvPr id="2" name="Table 1"/>
          <p:cNvGraphicFramePr>
            <a:graphicFrameLocks noGrp="1"/>
          </p:cNvGraphicFramePr>
          <p:nvPr/>
        </p:nvGraphicFramePr>
        <p:xfrm>
          <a:off x="416560" y="1253066"/>
          <a:ext cx="11440160" cy="5511260"/>
        </p:xfrm>
        <a:graphic>
          <a:graphicData uri="http://schemas.openxmlformats.org/drawingml/2006/table">
            <a:tbl>
              <a:tblPr firstRow="1" bandRow="1">
                <a:tableStyleId>{073A0DAA-6AF3-43AB-8588-CEC1D06C72B9}</a:tableStyleId>
              </a:tblPr>
              <a:tblGrid>
                <a:gridCol w="2860040">
                  <a:extLst>
                    <a:ext uri="{9D8B030D-6E8A-4147-A177-3AD203B41FA5}">
                      <a16:colId xmlns:a16="http://schemas.microsoft.com/office/drawing/2014/main" val="631998807"/>
                    </a:ext>
                  </a:extLst>
                </a:gridCol>
                <a:gridCol w="2860040">
                  <a:extLst>
                    <a:ext uri="{9D8B030D-6E8A-4147-A177-3AD203B41FA5}">
                      <a16:colId xmlns:a16="http://schemas.microsoft.com/office/drawing/2014/main" val="890258471"/>
                    </a:ext>
                  </a:extLst>
                </a:gridCol>
                <a:gridCol w="2860040">
                  <a:extLst>
                    <a:ext uri="{9D8B030D-6E8A-4147-A177-3AD203B41FA5}">
                      <a16:colId xmlns:a16="http://schemas.microsoft.com/office/drawing/2014/main" val="1319873517"/>
                    </a:ext>
                  </a:extLst>
                </a:gridCol>
                <a:gridCol w="2860040">
                  <a:extLst>
                    <a:ext uri="{9D8B030D-6E8A-4147-A177-3AD203B41FA5}">
                      <a16:colId xmlns:a16="http://schemas.microsoft.com/office/drawing/2014/main" val="3795971171"/>
                    </a:ext>
                  </a:extLst>
                </a:gridCol>
              </a:tblGrid>
              <a:tr h="1800556">
                <a:tc>
                  <a:txBody>
                    <a:bodyPr/>
                    <a:lstStyle/>
                    <a:p>
                      <a:r>
                        <a:rPr lang="en-US" sz="4000" dirty="0"/>
                        <a:t>State</a:t>
                      </a:r>
                      <a:r>
                        <a:rPr lang="en-US" sz="4000" baseline="0" dirty="0"/>
                        <a:t> Number</a:t>
                      </a:r>
                      <a:endParaRPr lang="en-US" sz="4000" dirty="0"/>
                    </a:p>
                  </a:txBody>
                  <a:tcPr/>
                </a:tc>
                <a:tc>
                  <a:txBody>
                    <a:bodyPr/>
                    <a:lstStyle/>
                    <a:p>
                      <a:r>
                        <a:rPr lang="en-US" sz="4000" dirty="0"/>
                        <a:t>If read 0, then go to state</a:t>
                      </a:r>
                    </a:p>
                  </a:txBody>
                  <a:tcPr/>
                </a:tc>
                <a:tc>
                  <a:txBody>
                    <a:bodyPr/>
                    <a:lstStyle/>
                    <a:p>
                      <a:r>
                        <a:rPr lang="en-US" sz="4000" dirty="0"/>
                        <a:t>If 1 this go to state</a:t>
                      </a:r>
                    </a:p>
                  </a:txBody>
                  <a:tcPr/>
                </a:tc>
                <a:tc>
                  <a:txBody>
                    <a:bodyPr/>
                    <a:lstStyle/>
                    <a:p>
                      <a:r>
                        <a:rPr lang="en-US" sz="4000" dirty="0"/>
                        <a:t>Comment</a:t>
                      </a:r>
                    </a:p>
                  </a:txBody>
                  <a:tcPr/>
                </a:tc>
                <a:extLst>
                  <a:ext uri="{0D108BD9-81ED-4DB2-BD59-A6C34878D82A}">
                    <a16:rowId xmlns:a16="http://schemas.microsoft.com/office/drawing/2014/main" val="260613351"/>
                  </a:ext>
                </a:extLst>
              </a:tr>
              <a:tr h="897755">
                <a:tc>
                  <a:txBody>
                    <a:bodyPr/>
                    <a:lstStyle/>
                    <a:p>
                      <a:r>
                        <a:rPr lang="en-US" sz="4000" dirty="0"/>
                        <a:t>A</a:t>
                      </a:r>
                    </a:p>
                  </a:txBody>
                  <a:tcPr/>
                </a:tc>
                <a:tc>
                  <a:txBody>
                    <a:bodyPr/>
                    <a:lstStyle/>
                    <a:p>
                      <a:r>
                        <a:rPr lang="en-US" sz="4000" dirty="0"/>
                        <a:t>A</a:t>
                      </a:r>
                    </a:p>
                  </a:txBody>
                  <a:tcPr/>
                </a:tc>
                <a:tc>
                  <a:txBody>
                    <a:bodyPr/>
                    <a:lstStyle/>
                    <a:p>
                      <a:r>
                        <a:rPr lang="en-US" sz="4000" dirty="0"/>
                        <a:t>B</a:t>
                      </a:r>
                    </a:p>
                  </a:txBody>
                  <a:tcPr/>
                </a:tc>
                <a:tc>
                  <a:txBody>
                    <a:bodyPr/>
                    <a:lstStyle/>
                    <a:p>
                      <a:r>
                        <a:rPr lang="en-US" sz="4000" dirty="0"/>
                        <a:t>Total = 0</a:t>
                      </a:r>
                    </a:p>
                  </a:txBody>
                  <a:tcPr/>
                </a:tc>
                <a:extLst>
                  <a:ext uri="{0D108BD9-81ED-4DB2-BD59-A6C34878D82A}">
                    <a16:rowId xmlns:a16="http://schemas.microsoft.com/office/drawing/2014/main" val="1285154330"/>
                  </a:ext>
                </a:extLst>
              </a:tr>
              <a:tr h="897755">
                <a:tc>
                  <a:txBody>
                    <a:bodyPr/>
                    <a:lstStyle/>
                    <a:p>
                      <a:r>
                        <a:rPr lang="en-US" sz="4000" dirty="0"/>
                        <a:t>B</a:t>
                      </a:r>
                    </a:p>
                  </a:txBody>
                  <a:tcPr/>
                </a:tc>
                <a:tc>
                  <a:txBody>
                    <a:bodyPr/>
                    <a:lstStyle/>
                    <a:p>
                      <a:r>
                        <a:rPr lang="en-US" sz="4000" dirty="0"/>
                        <a:t>B</a:t>
                      </a:r>
                    </a:p>
                  </a:txBody>
                  <a:tcPr/>
                </a:tc>
                <a:tc>
                  <a:txBody>
                    <a:bodyPr/>
                    <a:lstStyle/>
                    <a:p>
                      <a:r>
                        <a:rPr lang="en-US" sz="4000" dirty="0"/>
                        <a:t>C</a:t>
                      </a:r>
                    </a:p>
                  </a:txBody>
                  <a:tcPr/>
                </a:tc>
                <a:tc>
                  <a:txBody>
                    <a:bodyPr/>
                    <a:lstStyle/>
                    <a:p>
                      <a:r>
                        <a:rPr lang="en-US" sz="4000" dirty="0"/>
                        <a:t>Total =</a:t>
                      </a:r>
                      <a:r>
                        <a:rPr lang="en-US" sz="4000" baseline="0" dirty="0"/>
                        <a:t> 1</a:t>
                      </a:r>
                      <a:endParaRPr lang="en-US" sz="4000" dirty="0"/>
                    </a:p>
                  </a:txBody>
                  <a:tcPr/>
                </a:tc>
                <a:extLst>
                  <a:ext uri="{0D108BD9-81ED-4DB2-BD59-A6C34878D82A}">
                    <a16:rowId xmlns:a16="http://schemas.microsoft.com/office/drawing/2014/main" val="1395589378"/>
                  </a:ext>
                </a:extLst>
              </a:tr>
              <a:tr h="897755">
                <a:tc>
                  <a:txBody>
                    <a:bodyPr/>
                    <a:lstStyle/>
                    <a:p>
                      <a:r>
                        <a:rPr lang="en-US" sz="4000" dirty="0"/>
                        <a:t>C </a:t>
                      </a:r>
                    </a:p>
                  </a:txBody>
                  <a:tcPr/>
                </a:tc>
                <a:tc>
                  <a:txBody>
                    <a:bodyPr/>
                    <a:lstStyle/>
                    <a:p>
                      <a:r>
                        <a:rPr lang="en-US" sz="4000" dirty="0"/>
                        <a:t>C</a:t>
                      </a:r>
                    </a:p>
                  </a:txBody>
                  <a:tcPr/>
                </a:tc>
                <a:tc>
                  <a:txBody>
                    <a:bodyPr/>
                    <a:lstStyle/>
                    <a:p>
                      <a:r>
                        <a:rPr lang="en-US" sz="4000" dirty="0"/>
                        <a:t>D</a:t>
                      </a:r>
                    </a:p>
                  </a:txBody>
                  <a:tcPr/>
                </a:tc>
                <a:tc>
                  <a:txBody>
                    <a:bodyPr/>
                    <a:lstStyle/>
                    <a:p>
                      <a:r>
                        <a:rPr lang="en-US" sz="4000" dirty="0"/>
                        <a:t>Total = 2</a:t>
                      </a:r>
                    </a:p>
                  </a:txBody>
                  <a:tcPr/>
                </a:tc>
                <a:extLst>
                  <a:ext uri="{0D108BD9-81ED-4DB2-BD59-A6C34878D82A}">
                    <a16:rowId xmlns:a16="http://schemas.microsoft.com/office/drawing/2014/main" val="2128316740"/>
                  </a:ext>
                </a:extLst>
              </a:tr>
              <a:tr h="897755">
                <a:tc>
                  <a:txBody>
                    <a:bodyPr/>
                    <a:lstStyle/>
                    <a:p>
                      <a:r>
                        <a:rPr lang="en-US" sz="4000" dirty="0"/>
                        <a:t>HALT</a:t>
                      </a:r>
                    </a:p>
                  </a:txBody>
                  <a:tcPr/>
                </a:tc>
                <a:tc>
                  <a:txBody>
                    <a:bodyPr/>
                    <a:lstStyle/>
                    <a:p>
                      <a:endParaRPr lang="en-US" sz="4000"/>
                    </a:p>
                  </a:txBody>
                  <a:tcPr/>
                </a:tc>
                <a:tc>
                  <a:txBody>
                    <a:bodyPr/>
                    <a:lstStyle/>
                    <a:p>
                      <a:endParaRPr lang="en-US" sz="4000"/>
                    </a:p>
                  </a:txBody>
                  <a:tcPr/>
                </a:tc>
                <a:tc>
                  <a:txBody>
                    <a:bodyPr/>
                    <a:lstStyle/>
                    <a:p>
                      <a:endParaRPr lang="en-US" sz="4000" dirty="0"/>
                    </a:p>
                  </a:txBody>
                  <a:tcPr/>
                </a:tc>
                <a:extLst>
                  <a:ext uri="{0D108BD9-81ED-4DB2-BD59-A6C34878D82A}">
                    <a16:rowId xmlns:a16="http://schemas.microsoft.com/office/drawing/2014/main" val="2930669452"/>
                  </a:ext>
                </a:extLst>
              </a:tr>
            </a:tbl>
          </a:graphicData>
        </a:graphic>
      </p:graphicFrame>
    </p:spTree>
    <p:extLst>
      <p:ext uri="{BB962C8B-B14F-4D97-AF65-F5344CB8AC3E}">
        <p14:creationId xmlns:p14="http://schemas.microsoft.com/office/powerpoint/2010/main" val="1415147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58" y="3015370"/>
            <a:ext cx="11678654" cy="1107996"/>
          </a:xfrm>
          <a:prstGeom prst="rect">
            <a:avLst/>
          </a:prstGeom>
          <a:noFill/>
        </p:spPr>
        <p:txBody>
          <a:bodyPr wrap="square" rtlCol="0" anchor="ctr">
            <a:spAutoFit/>
          </a:bodyPr>
          <a:lstStyle/>
          <a:p>
            <a:pPr algn="ctr"/>
            <a:r>
              <a:rPr lang="en-US" sz="6600" dirty="0"/>
              <a:t>Seems Pretty Useless, huh?</a:t>
            </a:r>
            <a:endParaRPr lang="en-US" sz="6600" kern="1200" dirty="0">
              <a:solidFill>
                <a:schemeClr val="tx1"/>
              </a:solidFill>
              <a:latin typeface="+mn-lt"/>
              <a:ea typeface="+mn-ea"/>
              <a:cs typeface="+mn-cs"/>
            </a:endParaRPr>
          </a:p>
        </p:txBody>
      </p:sp>
    </p:spTree>
    <p:extLst>
      <p:ext uri="{BB962C8B-B14F-4D97-AF65-F5344CB8AC3E}">
        <p14:creationId xmlns:p14="http://schemas.microsoft.com/office/powerpoint/2010/main" val="11938120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58" y="2507539"/>
            <a:ext cx="11678654" cy="2123658"/>
          </a:xfrm>
          <a:prstGeom prst="rect">
            <a:avLst/>
          </a:prstGeom>
          <a:noFill/>
        </p:spPr>
        <p:txBody>
          <a:bodyPr wrap="square" rtlCol="0" anchor="ctr">
            <a:spAutoFit/>
          </a:bodyPr>
          <a:lstStyle/>
          <a:p>
            <a:pPr algn="ctr"/>
            <a:r>
              <a:rPr lang="en-US" sz="6600" dirty="0"/>
              <a:t>As powerful as any computer today!</a:t>
            </a:r>
            <a:endParaRPr lang="en-US" sz="6600" kern="1200" dirty="0">
              <a:solidFill>
                <a:schemeClr val="tx1"/>
              </a:solidFill>
              <a:latin typeface="+mn-lt"/>
              <a:ea typeface="+mn-ea"/>
              <a:cs typeface="+mn-cs"/>
            </a:endParaRPr>
          </a:p>
        </p:txBody>
      </p:sp>
    </p:spTree>
    <p:extLst>
      <p:ext uri="{BB962C8B-B14F-4D97-AF65-F5344CB8AC3E}">
        <p14:creationId xmlns:p14="http://schemas.microsoft.com/office/powerpoint/2010/main" val="1596254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58" y="984046"/>
            <a:ext cx="11678654" cy="5170646"/>
          </a:xfrm>
          <a:prstGeom prst="rect">
            <a:avLst/>
          </a:prstGeom>
          <a:noFill/>
        </p:spPr>
        <p:txBody>
          <a:bodyPr wrap="square" rtlCol="0" anchor="ctr">
            <a:spAutoFit/>
          </a:bodyPr>
          <a:lstStyle/>
          <a:p>
            <a:pPr algn="ctr"/>
            <a:r>
              <a:rPr lang="en-US" sz="6600" dirty="0"/>
              <a:t>Because everything in today’s computers breaks down to the same concepts – read memory, write memory, change the instruction the CPU is looking at</a:t>
            </a:r>
            <a:endParaRPr lang="en-US" sz="6600" kern="1200" dirty="0">
              <a:solidFill>
                <a:schemeClr val="tx1"/>
              </a:solidFill>
              <a:latin typeface="+mn-lt"/>
              <a:ea typeface="+mn-ea"/>
              <a:cs typeface="+mn-cs"/>
            </a:endParaRPr>
          </a:p>
        </p:txBody>
      </p:sp>
    </p:spTree>
    <p:extLst>
      <p:ext uri="{BB962C8B-B14F-4D97-AF65-F5344CB8AC3E}">
        <p14:creationId xmlns:p14="http://schemas.microsoft.com/office/powerpoint/2010/main" val="4005619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58" y="1491877"/>
            <a:ext cx="11678654" cy="4154984"/>
          </a:xfrm>
          <a:prstGeom prst="rect">
            <a:avLst/>
          </a:prstGeom>
          <a:noFill/>
        </p:spPr>
        <p:txBody>
          <a:bodyPr wrap="square" rtlCol="0" anchor="ctr">
            <a:spAutoFit/>
          </a:bodyPr>
          <a:lstStyle/>
          <a:p>
            <a:pPr algn="ctr"/>
            <a:r>
              <a:rPr lang="en-US" sz="6600" dirty="0"/>
              <a:t>A language is said to be Turing Complete if it can solve any problem that a Turing Machine can solve</a:t>
            </a:r>
            <a:endParaRPr lang="en-US" sz="6600" kern="1200" dirty="0">
              <a:solidFill>
                <a:schemeClr val="tx1"/>
              </a:solidFill>
              <a:latin typeface="+mn-lt"/>
              <a:ea typeface="+mn-ea"/>
              <a:cs typeface="+mn-cs"/>
            </a:endParaRPr>
          </a:p>
        </p:txBody>
      </p:sp>
    </p:spTree>
    <p:extLst>
      <p:ext uri="{BB962C8B-B14F-4D97-AF65-F5344CB8AC3E}">
        <p14:creationId xmlns:p14="http://schemas.microsoft.com/office/powerpoint/2010/main" val="16788142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58" y="2599873"/>
            <a:ext cx="11678654" cy="1938992"/>
          </a:xfrm>
          <a:prstGeom prst="rect">
            <a:avLst/>
          </a:prstGeom>
          <a:noFill/>
        </p:spPr>
        <p:txBody>
          <a:bodyPr wrap="square" rtlCol="0" anchor="ctr">
            <a:spAutoFit/>
          </a:bodyPr>
          <a:lstStyle/>
          <a:p>
            <a:pPr algn="ctr"/>
            <a:r>
              <a:rPr lang="en-US" sz="4000" dirty="0"/>
              <a:t>A conditional  (go to state N when the tape is 0/1)</a:t>
            </a:r>
          </a:p>
          <a:p>
            <a:pPr algn="ctr"/>
            <a:r>
              <a:rPr lang="en-US" sz="4000" dirty="0"/>
              <a:t>The ability to read memory (“the read head”)</a:t>
            </a:r>
          </a:p>
          <a:p>
            <a:pPr algn="ctr"/>
            <a:r>
              <a:rPr lang="en-US" sz="4000" dirty="0"/>
              <a:t>The ability to change state (“the write head”) </a:t>
            </a:r>
            <a:endParaRPr lang="en-US" sz="4000" kern="1200" dirty="0">
              <a:solidFill>
                <a:schemeClr val="tx1"/>
              </a:solidFill>
            </a:endParaRPr>
          </a:p>
        </p:txBody>
      </p:sp>
    </p:spTree>
    <p:extLst>
      <p:ext uri="{BB962C8B-B14F-4D97-AF65-F5344CB8AC3E}">
        <p14:creationId xmlns:p14="http://schemas.microsoft.com/office/powerpoint/2010/main" val="571983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58" y="1999708"/>
            <a:ext cx="11678654" cy="3139321"/>
          </a:xfrm>
          <a:prstGeom prst="rect">
            <a:avLst/>
          </a:prstGeom>
          <a:noFill/>
        </p:spPr>
        <p:txBody>
          <a:bodyPr wrap="square" rtlCol="0" anchor="ctr">
            <a:spAutoFit/>
          </a:bodyPr>
          <a:lstStyle/>
          <a:p>
            <a:pPr algn="ctr"/>
            <a:r>
              <a:rPr lang="en-US" sz="6600" dirty="0"/>
              <a:t>The language that a simple calculator uses is not Turing Complete (no conditionals)</a:t>
            </a:r>
            <a:endParaRPr lang="en-US" sz="6600" kern="1200" dirty="0">
              <a:solidFill>
                <a:schemeClr val="tx1"/>
              </a:solidFill>
              <a:latin typeface="+mn-lt"/>
              <a:ea typeface="+mn-ea"/>
              <a:cs typeface="+mn-cs"/>
            </a:endParaRPr>
          </a:p>
        </p:txBody>
      </p:sp>
    </p:spTree>
    <p:extLst>
      <p:ext uri="{BB962C8B-B14F-4D97-AF65-F5344CB8AC3E}">
        <p14:creationId xmlns:p14="http://schemas.microsoft.com/office/powerpoint/2010/main" val="841229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ias.edu/files/images/von%20Neumann(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9160" y="1382750"/>
            <a:ext cx="6765924" cy="53101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0" y="0"/>
            <a:ext cx="11678654" cy="1107996"/>
          </a:xfrm>
          <a:prstGeom prst="rect">
            <a:avLst/>
          </a:prstGeom>
          <a:noFill/>
        </p:spPr>
        <p:txBody>
          <a:bodyPr wrap="square" rtlCol="0" anchor="ctr">
            <a:spAutoFit/>
          </a:bodyPr>
          <a:lstStyle/>
          <a:p>
            <a:pPr algn="ctr"/>
            <a:r>
              <a:rPr lang="en-US" sz="6600" dirty="0"/>
              <a:t>John Von Neumann</a:t>
            </a:r>
            <a:endParaRPr lang="en-US" sz="6600" kern="1200" dirty="0">
              <a:solidFill>
                <a:schemeClr val="tx1"/>
              </a:solidFill>
              <a:latin typeface="+mn-lt"/>
              <a:ea typeface="+mn-ea"/>
              <a:cs typeface="+mn-cs"/>
            </a:endParaRPr>
          </a:p>
        </p:txBody>
      </p:sp>
    </p:spTree>
    <p:extLst>
      <p:ext uri="{BB962C8B-B14F-4D97-AF65-F5344CB8AC3E}">
        <p14:creationId xmlns:p14="http://schemas.microsoft.com/office/powerpoint/2010/main" val="31679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Characteristics of Procedural Programming</a:t>
            </a:r>
          </a:p>
        </p:txBody>
      </p:sp>
      <p:sp>
        <p:nvSpPr>
          <p:cNvPr id="3" name="Content Placeholder 2"/>
          <p:cNvSpPr>
            <a:spLocks noGrp="1"/>
          </p:cNvSpPr>
          <p:nvPr>
            <p:ph idx="1"/>
          </p:nvPr>
        </p:nvSpPr>
        <p:spPr/>
        <p:txBody>
          <a:bodyPr/>
          <a:lstStyle/>
          <a:p>
            <a:pPr marL="0" indent="0">
              <a:buNone/>
            </a:pPr>
            <a:r>
              <a:rPr lang="en-US" dirty="0"/>
              <a:t>Very command driven (imperative)</a:t>
            </a:r>
          </a:p>
          <a:p>
            <a:pPr marL="0" indent="0">
              <a:buNone/>
            </a:pPr>
            <a:r>
              <a:rPr lang="en-US" dirty="0"/>
              <a:t>	“Go here, then go there, then do that”</a:t>
            </a:r>
          </a:p>
          <a:p>
            <a:pPr marL="0" indent="0">
              <a:buNone/>
            </a:pPr>
            <a:endParaRPr lang="en-US" dirty="0"/>
          </a:p>
          <a:p>
            <a:pPr marL="0" indent="0">
              <a:buNone/>
            </a:pPr>
            <a:r>
              <a:rPr lang="en-US" dirty="0"/>
              <a:t>Memory management is typically very manual</a:t>
            </a:r>
          </a:p>
          <a:p>
            <a:pPr marL="0" indent="0">
              <a:buNone/>
            </a:pPr>
            <a:endParaRPr lang="en-US" dirty="0"/>
          </a:p>
          <a:p>
            <a:pPr marL="0" indent="0">
              <a:buNone/>
            </a:pPr>
            <a:r>
              <a:rPr lang="en-US" dirty="0"/>
              <a:t>“Feels like” it shares design with the hardware</a:t>
            </a:r>
          </a:p>
        </p:txBody>
      </p:sp>
    </p:spTree>
    <p:extLst>
      <p:ext uri="{BB962C8B-B14F-4D97-AF65-F5344CB8AC3E}">
        <p14:creationId xmlns:p14="http://schemas.microsoft.com/office/powerpoint/2010/main" val="2378923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614714"/>
            <a:ext cx="12192000" cy="5909310"/>
          </a:xfrm>
          <a:prstGeom prst="rect">
            <a:avLst/>
          </a:prstGeom>
          <a:noFill/>
        </p:spPr>
        <p:txBody>
          <a:bodyPr wrap="square" rtlCol="0" anchor="ctr">
            <a:spAutoFit/>
          </a:bodyPr>
          <a:lstStyle/>
          <a:p>
            <a:pPr algn="ctr"/>
            <a:r>
              <a:rPr lang="en-US" sz="5400" dirty="0"/>
              <a:t>Probably the most influential mathematician of modern times. </a:t>
            </a:r>
          </a:p>
          <a:p>
            <a:pPr algn="ctr"/>
            <a:r>
              <a:rPr lang="en-US" sz="5400" dirty="0"/>
              <a:t>Invented game theory.</a:t>
            </a:r>
          </a:p>
          <a:p>
            <a:pPr algn="ctr"/>
            <a:r>
              <a:rPr lang="en-US" sz="5400" dirty="0"/>
              <a:t>Invented the math for Quantum Mechanics.</a:t>
            </a:r>
          </a:p>
          <a:p>
            <a:pPr algn="ctr"/>
            <a:r>
              <a:rPr lang="en-US" sz="5400" dirty="0"/>
              <a:t>Worked on the A Bomb!</a:t>
            </a:r>
          </a:p>
          <a:p>
            <a:pPr algn="ctr"/>
            <a:r>
              <a:rPr lang="en-US" sz="5400" dirty="0"/>
              <a:t>Proponent of M.A.D. </a:t>
            </a:r>
            <a:endParaRPr lang="en-US" sz="5400" kern="1200" dirty="0">
              <a:solidFill>
                <a:schemeClr val="tx1"/>
              </a:solidFill>
            </a:endParaRPr>
          </a:p>
        </p:txBody>
      </p:sp>
    </p:spTree>
    <p:extLst>
      <p:ext uri="{BB962C8B-B14F-4D97-AF65-F5344CB8AC3E}">
        <p14:creationId xmlns:p14="http://schemas.microsoft.com/office/powerpoint/2010/main" val="12400596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7962" y="0"/>
            <a:ext cx="11678654" cy="1107996"/>
          </a:xfrm>
          <a:prstGeom prst="rect">
            <a:avLst/>
          </a:prstGeom>
          <a:noFill/>
        </p:spPr>
        <p:txBody>
          <a:bodyPr wrap="square" rtlCol="0" anchor="ctr">
            <a:spAutoFit/>
          </a:bodyPr>
          <a:lstStyle/>
          <a:p>
            <a:pPr algn="ctr"/>
            <a:r>
              <a:rPr lang="en-US" sz="6600" dirty="0"/>
              <a:t>Because of this:</a:t>
            </a:r>
            <a:endParaRPr lang="en-US" sz="6600" kern="1200" dirty="0">
              <a:solidFill>
                <a:schemeClr val="tx1"/>
              </a:solidFill>
              <a:latin typeface="+mn-lt"/>
              <a:ea typeface="+mn-ea"/>
              <a:cs typeface="+mn-cs"/>
            </a:endParaRPr>
          </a:p>
        </p:txBody>
      </p:sp>
      <p:sp>
        <p:nvSpPr>
          <p:cNvPr id="4" name="TextBox 3"/>
          <p:cNvSpPr txBox="1"/>
          <p:nvPr/>
        </p:nvSpPr>
        <p:spPr>
          <a:xfrm>
            <a:off x="5410200" y="1816039"/>
            <a:ext cx="7117080" cy="2123658"/>
          </a:xfrm>
          <a:prstGeom prst="rect">
            <a:avLst/>
          </a:prstGeom>
          <a:noFill/>
        </p:spPr>
        <p:txBody>
          <a:bodyPr wrap="square" rtlCol="0" anchor="ctr">
            <a:spAutoFit/>
          </a:bodyPr>
          <a:lstStyle/>
          <a:p>
            <a:pPr algn="ctr"/>
            <a:r>
              <a:rPr lang="en-US" sz="6600" dirty="0"/>
              <a:t>The Von Neumann Architecture</a:t>
            </a:r>
            <a:endParaRPr lang="en-US" sz="6600" kern="1200" dirty="0">
              <a:solidFill>
                <a:schemeClr val="tx1"/>
              </a:solidFill>
              <a:latin typeface="+mn-lt"/>
              <a:ea typeface="+mn-ea"/>
              <a:cs typeface="+mn-cs"/>
            </a:endParaRPr>
          </a:p>
        </p:txBody>
      </p:sp>
      <p:pic>
        <p:nvPicPr>
          <p:cNvPr id="7172" name="Picture 4" descr="https://upload.wikimedia.org/wikipedia/commons/thumb/e/e5/Von_Neumann_Architecture.svg/510px-Von_Neumann_Architectur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5" y="2877868"/>
            <a:ext cx="6406656" cy="3705812"/>
          </a:xfrm>
          <a:prstGeom prst="rect">
            <a:avLst/>
          </a:prstGeom>
          <a:solidFill>
            <a:schemeClr val="accent2"/>
          </a:solidFill>
        </p:spPr>
      </p:pic>
    </p:spTree>
    <p:extLst>
      <p:ext uri="{BB962C8B-B14F-4D97-AF65-F5344CB8AC3E}">
        <p14:creationId xmlns:p14="http://schemas.microsoft.com/office/powerpoint/2010/main" val="1508748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758" y="984046"/>
            <a:ext cx="11678654" cy="5170646"/>
          </a:xfrm>
          <a:prstGeom prst="rect">
            <a:avLst/>
          </a:prstGeom>
          <a:noFill/>
        </p:spPr>
        <p:txBody>
          <a:bodyPr wrap="square" rtlCol="0" anchor="ctr">
            <a:spAutoFit/>
          </a:bodyPr>
          <a:lstStyle/>
          <a:p>
            <a:pPr algn="ctr"/>
            <a:r>
              <a:rPr lang="en-US" sz="6600" dirty="0"/>
              <a:t>Von Neumann looked at what Turing said and added the idea that the “table of states” or program could be stored on the same “paper tape” as the data.</a:t>
            </a:r>
            <a:endParaRPr lang="en-US" sz="6600" kern="1200" dirty="0">
              <a:solidFill>
                <a:schemeClr val="tx1"/>
              </a:solidFill>
              <a:latin typeface="+mn-lt"/>
              <a:ea typeface="+mn-ea"/>
              <a:cs typeface="+mn-cs"/>
            </a:endParaRPr>
          </a:p>
        </p:txBody>
      </p:sp>
    </p:spTree>
    <p:extLst>
      <p:ext uri="{BB962C8B-B14F-4D97-AF65-F5344CB8AC3E}">
        <p14:creationId xmlns:p14="http://schemas.microsoft.com/office/powerpoint/2010/main" val="31559206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8758" y="3015370"/>
            <a:ext cx="11678654" cy="1107996"/>
          </a:xfrm>
          <a:prstGeom prst="rect">
            <a:avLst/>
          </a:prstGeom>
          <a:noFill/>
        </p:spPr>
        <p:txBody>
          <a:bodyPr wrap="square" rtlCol="0" anchor="ctr">
            <a:spAutoFit/>
          </a:bodyPr>
          <a:lstStyle/>
          <a:p>
            <a:pPr algn="ctr"/>
            <a:r>
              <a:rPr lang="en-US" sz="6600" dirty="0"/>
              <a:t>Is this still relevant today?</a:t>
            </a:r>
            <a:endParaRPr lang="en-US" sz="6600" kern="1200" dirty="0">
              <a:solidFill>
                <a:schemeClr val="tx1"/>
              </a:solidFill>
              <a:latin typeface="+mn-lt"/>
              <a:ea typeface="+mn-ea"/>
              <a:cs typeface="+mn-cs"/>
            </a:endParaRPr>
          </a:p>
        </p:txBody>
      </p:sp>
    </p:spTree>
    <p:extLst>
      <p:ext uri="{BB962C8B-B14F-4D97-AF65-F5344CB8AC3E}">
        <p14:creationId xmlns:p14="http://schemas.microsoft.com/office/powerpoint/2010/main" val="8641941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images.anandtech.com/doci/9483/Z170%20Platform.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89914" y="202399"/>
            <a:ext cx="8523197" cy="63179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47800" y="54284"/>
            <a:ext cx="3322320" cy="6087435"/>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45600" y="2377449"/>
            <a:ext cx="2630169" cy="2560320"/>
          </a:xfrm>
          <a:prstGeom prst="rect">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978285" y="4920132"/>
            <a:ext cx="2630169" cy="1600200"/>
          </a:xfrm>
          <a:prstGeom prst="rect">
            <a:avLst/>
          </a:prstGeom>
          <a:noFill/>
          <a:ln w="762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429318" y="5084530"/>
            <a:ext cx="1828800" cy="830997"/>
          </a:xfrm>
          <a:prstGeom prst="rect">
            <a:avLst/>
          </a:prstGeom>
          <a:noFill/>
        </p:spPr>
        <p:txBody>
          <a:bodyPr wrap="square" rtlCol="0">
            <a:spAutoFit/>
          </a:bodyPr>
          <a:lstStyle/>
          <a:p>
            <a:r>
              <a:rPr lang="en-US" sz="4800" kern="1200" dirty="0">
                <a:solidFill>
                  <a:schemeClr val="tx1"/>
                </a:solidFill>
                <a:latin typeface="+mn-lt"/>
                <a:ea typeface="+mn-ea"/>
                <a:cs typeface="+mn-cs"/>
              </a:rPr>
              <a:t>I/O</a:t>
            </a:r>
          </a:p>
        </p:txBody>
      </p:sp>
      <p:sp>
        <p:nvSpPr>
          <p:cNvPr id="10" name="TextBox 9"/>
          <p:cNvSpPr txBox="1"/>
          <p:nvPr/>
        </p:nvSpPr>
        <p:spPr>
          <a:xfrm flipH="1">
            <a:off x="10321276" y="5133624"/>
            <a:ext cx="1074450" cy="830997"/>
          </a:xfrm>
          <a:prstGeom prst="rect">
            <a:avLst/>
          </a:prstGeom>
          <a:noFill/>
        </p:spPr>
        <p:txBody>
          <a:bodyPr wrap="square" rtlCol="0">
            <a:spAutoFit/>
          </a:bodyPr>
          <a:lstStyle/>
          <a:p>
            <a:r>
              <a:rPr lang="en-US" sz="4800" kern="1200" dirty="0">
                <a:solidFill>
                  <a:schemeClr val="tx1"/>
                </a:solidFill>
                <a:latin typeface="+mn-lt"/>
                <a:ea typeface="+mn-ea"/>
                <a:cs typeface="+mn-cs"/>
              </a:rPr>
              <a:t>I/O</a:t>
            </a:r>
          </a:p>
        </p:txBody>
      </p:sp>
      <p:sp>
        <p:nvSpPr>
          <p:cNvPr id="11" name="TextBox 10"/>
          <p:cNvSpPr txBox="1"/>
          <p:nvPr/>
        </p:nvSpPr>
        <p:spPr>
          <a:xfrm flipH="1">
            <a:off x="7620790" y="5812202"/>
            <a:ext cx="1477490" cy="830997"/>
          </a:xfrm>
          <a:prstGeom prst="rect">
            <a:avLst/>
          </a:prstGeom>
          <a:noFill/>
        </p:spPr>
        <p:txBody>
          <a:bodyPr wrap="square" rtlCol="0">
            <a:spAutoFit/>
          </a:bodyPr>
          <a:lstStyle/>
          <a:p>
            <a:r>
              <a:rPr lang="en-US" sz="4800" dirty="0"/>
              <a:t>ROM</a:t>
            </a:r>
            <a:endParaRPr lang="en-US" sz="4800" kern="1200" dirty="0">
              <a:solidFill>
                <a:schemeClr val="tx1"/>
              </a:solidFill>
              <a:latin typeface="+mn-lt"/>
              <a:ea typeface="+mn-ea"/>
              <a:cs typeface="+mn-cs"/>
            </a:endParaRPr>
          </a:p>
        </p:txBody>
      </p:sp>
      <p:sp>
        <p:nvSpPr>
          <p:cNvPr id="12" name="TextBox 11"/>
          <p:cNvSpPr txBox="1"/>
          <p:nvPr/>
        </p:nvSpPr>
        <p:spPr>
          <a:xfrm flipH="1">
            <a:off x="9888612" y="682524"/>
            <a:ext cx="2364981" cy="830997"/>
          </a:xfrm>
          <a:prstGeom prst="rect">
            <a:avLst/>
          </a:prstGeom>
          <a:noFill/>
        </p:spPr>
        <p:txBody>
          <a:bodyPr wrap="square" rtlCol="0">
            <a:spAutoFit/>
          </a:bodyPr>
          <a:lstStyle/>
          <a:p>
            <a:r>
              <a:rPr lang="en-US" sz="4800" dirty="0"/>
              <a:t>Memory</a:t>
            </a:r>
            <a:endParaRPr lang="en-US" sz="4800" kern="1200" dirty="0">
              <a:solidFill>
                <a:schemeClr val="tx1"/>
              </a:solidFill>
              <a:latin typeface="+mn-lt"/>
              <a:ea typeface="+mn-ea"/>
              <a:cs typeface="+mn-cs"/>
            </a:endParaRPr>
          </a:p>
        </p:txBody>
      </p:sp>
    </p:spTree>
    <p:extLst>
      <p:ext uri="{BB962C8B-B14F-4D97-AF65-F5344CB8AC3E}">
        <p14:creationId xmlns:p14="http://schemas.microsoft.com/office/powerpoint/2010/main" val="17426349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Procedural Languages – Turing/Von Neumann</a:t>
            </a:r>
          </a:p>
        </p:txBody>
      </p:sp>
      <p:sp>
        <p:nvSpPr>
          <p:cNvPr id="3" name="Content Placeholder 2"/>
          <p:cNvSpPr>
            <a:spLocks noGrp="1"/>
          </p:cNvSpPr>
          <p:nvPr>
            <p:ph idx="1"/>
          </p:nvPr>
        </p:nvSpPr>
        <p:spPr/>
        <p:txBody>
          <a:bodyPr/>
          <a:lstStyle/>
          <a:p>
            <a:pPr marL="0" indent="0">
              <a:buNone/>
            </a:pPr>
            <a:r>
              <a:rPr lang="en-US" dirty="0"/>
              <a:t>Procedural (and Object Oriented) languages follow this paradigm</a:t>
            </a:r>
          </a:p>
          <a:p>
            <a:pPr marL="0" indent="0">
              <a:buNone/>
            </a:pPr>
            <a:endParaRPr lang="en-US" dirty="0"/>
          </a:p>
          <a:p>
            <a:pPr marL="0" indent="0">
              <a:buNone/>
            </a:pPr>
            <a:r>
              <a:rPr lang="en-US" dirty="0"/>
              <a:t>We have “state” – the paper tape – and we have programs that manipulate the state of the paper tape (memory).</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335298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get back to Alonzo Church</a:t>
            </a:r>
          </a:p>
        </p:txBody>
      </p:sp>
      <p:sp>
        <p:nvSpPr>
          <p:cNvPr id="3" name="Content Placeholder 2"/>
          <p:cNvSpPr>
            <a:spLocks noGrp="1"/>
          </p:cNvSpPr>
          <p:nvPr>
            <p:ph idx="1"/>
          </p:nvPr>
        </p:nvSpPr>
        <p:spPr/>
        <p:txBody>
          <a:bodyPr/>
          <a:lstStyle/>
          <a:p>
            <a:pPr marL="0" indent="0">
              <a:buNone/>
            </a:pPr>
            <a:r>
              <a:rPr lang="en-US" dirty="0"/>
              <a:t>He was Alan Turing’s doctoral advisor!</a:t>
            </a:r>
          </a:p>
          <a:p>
            <a:pPr marL="0" indent="0">
              <a:buNone/>
            </a:pPr>
            <a:endParaRPr lang="en-US" dirty="0"/>
          </a:p>
          <a:p>
            <a:pPr marL="0" indent="0">
              <a:buNone/>
            </a:pPr>
            <a:r>
              <a:rPr lang="en-US" dirty="0"/>
              <a:t>Taught at Princeton for nearly 40 years.</a:t>
            </a:r>
          </a:p>
          <a:p>
            <a:pPr marL="0" indent="0">
              <a:buNone/>
            </a:pPr>
            <a:endParaRPr lang="en-US" dirty="0"/>
          </a:p>
          <a:p>
            <a:pPr marL="0" indent="0">
              <a:buNone/>
            </a:pPr>
            <a:r>
              <a:rPr lang="en-US" dirty="0"/>
              <a:t> He was a mathematician, not a hardware designer</a:t>
            </a:r>
          </a:p>
          <a:p>
            <a:pPr marL="0" indent="0">
              <a:buNone/>
            </a:pPr>
            <a:endParaRPr lang="en-US" dirty="0"/>
          </a:p>
          <a:p>
            <a:pPr marL="0" indent="0">
              <a:buNone/>
            </a:pPr>
            <a:r>
              <a:rPr lang="en-US" dirty="0"/>
              <a:t>Solved the universal language problem differently.</a:t>
            </a:r>
          </a:p>
          <a:p>
            <a:pPr marL="0" indent="0">
              <a:buNone/>
            </a:pPr>
            <a:endParaRPr lang="en-US" dirty="0"/>
          </a:p>
        </p:txBody>
      </p:sp>
    </p:spTree>
    <p:extLst>
      <p:ext uri="{BB962C8B-B14F-4D97-AF65-F5344CB8AC3E}">
        <p14:creationId xmlns:p14="http://schemas.microsoft.com/office/powerpoint/2010/main" val="3317871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a:t>
            </a:r>
            <a:r>
              <a:rPr lang="en-US" b="1" dirty="0"/>
              <a:t>brief</a:t>
            </a:r>
            <a:r>
              <a:rPr lang="en-US" dirty="0"/>
              <a:t> intro to Lambda Calculus</a:t>
            </a:r>
          </a:p>
        </p:txBody>
      </p:sp>
      <p:sp>
        <p:nvSpPr>
          <p:cNvPr id="3" name="Content Placeholder 2"/>
          <p:cNvSpPr>
            <a:spLocks noGrp="1"/>
          </p:cNvSpPr>
          <p:nvPr>
            <p:ph idx="1"/>
          </p:nvPr>
        </p:nvSpPr>
        <p:spPr/>
        <p:txBody>
          <a:bodyPr>
            <a:normAutofit/>
          </a:bodyPr>
          <a:lstStyle/>
          <a:p>
            <a:pPr marL="0" indent="0">
              <a:buNone/>
            </a:pPr>
            <a:r>
              <a:rPr lang="en-US" dirty="0"/>
              <a:t>A program consists of a single expression, let’s call it E.</a:t>
            </a:r>
          </a:p>
          <a:p>
            <a:pPr marL="0" indent="0">
              <a:buNone/>
            </a:pPr>
            <a:endParaRPr lang="en-US" dirty="0"/>
          </a:p>
          <a:p>
            <a:pPr marL="0" indent="0">
              <a:buNone/>
            </a:pPr>
            <a:r>
              <a:rPr lang="en-US" dirty="0"/>
              <a:t>Instead of “running a program”, the idea is to perform transformations on the functions based on new information available. One example of new information is that a function was called with a parameter. That allows us to transform the function into a new version of the function without that variable.</a:t>
            </a:r>
          </a:p>
          <a:p>
            <a:pPr marL="0" indent="0">
              <a:buNone/>
            </a:pPr>
            <a:r>
              <a:rPr lang="en-US" dirty="0"/>
              <a:t>f(x) = x+1</a:t>
            </a:r>
          </a:p>
          <a:p>
            <a:pPr marL="0" indent="0">
              <a:buNone/>
            </a:pPr>
            <a:r>
              <a:rPr lang="en-US" dirty="0"/>
              <a:t>f(1) =&gt; 1 + 1 =&gt; 2</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568966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bigger example:</a:t>
            </a:r>
          </a:p>
        </p:txBody>
      </p:sp>
      <p:sp>
        <p:nvSpPr>
          <p:cNvPr id="3" name="Content Placeholder 2"/>
          <p:cNvSpPr>
            <a:spLocks noGrp="1"/>
          </p:cNvSpPr>
          <p:nvPr>
            <p:ph idx="1"/>
          </p:nvPr>
        </p:nvSpPr>
        <p:spPr/>
        <p:txBody>
          <a:bodyPr/>
          <a:lstStyle/>
          <a:p>
            <a:pPr marL="0" indent="0">
              <a:buNone/>
            </a:pPr>
            <a:r>
              <a:rPr lang="en-US" dirty="0"/>
              <a:t> first of (sort (append('</a:t>
            </a:r>
            <a:r>
              <a:rPr lang="en-US" dirty="0" err="1"/>
              <a:t>dog','rabbit</a:t>
            </a:r>
            <a:r>
              <a:rPr lang="en-US" dirty="0"/>
              <a:t>') (sort ('</a:t>
            </a:r>
            <a:r>
              <a:rPr lang="en-US" dirty="0" err="1"/>
              <a:t>mouse','cat</a:t>
            </a:r>
            <a:r>
              <a:rPr lang="en-US" dirty="0"/>
              <a:t>'))))</a:t>
            </a:r>
          </a:p>
          <a:p>
            <a:pPr>
              <a:buFont typeface="Wingdings" panose="05000000000000000000" pitchFamily="2" charset="2"/>
              <a:buChar char="è"/>
            </a:pPr>
            <a:r>
              <a:rPr lang="en-US" dirty="0">
                <a:sym typeface="Wingdings" panose="05000000000000000000" pitchFamily="2" charset="2"/>
              </a:rPr>
              <a:t>fi</a:t>
            </a:r>
            <a:r>
              <a:rPr lang="en-US" dirty="0"/>
              <a:t>rst of (sort (append('</a:t>
            </a:r>
            <a:r>
              <a:rPr lang="en-US" dirty="0" err="1"/>
              <a:t>dog','rabbit</a:t>
            </a:r>
            <a:r>
              <a:rPr lang="en-US" dirty="0"/>
              <a:t>')('</a:t>
            </a:r>
            <a:r>
              <a:rPr lang="en-US" dirty="0" err="1"/>
              <a:t>cat','mouse</a:t>
            </a:r>
            <a:r>
              <a:rPr lang="en-US" dirty="0"/>
              <a:t>')))</a:t>
            </a:r>
          </a:p>
          <a:p>
            <a:pPr>
              <a:buFont typeface="Wingdings" panose="05000000000000000000" pitchFamily="2" charset="2"/>
              <a:buChar char="è"/>
            </a:pPr>
            <a:r>
              <a:rPr lang="en-US" dirty="0"/>
              <a:t>first of (sort ('</a:t>
            </a:r>
            <a:r>
              <a:rPr lang="en-US" dirty="0" err="1"/>
              <a:t>dog','rabbit','cat','mouse</a:t>
            </a:r>
            <a:r>
              <a:rPr lang="en-US" dirty="0"/>
              <a:t>'))</a:t>
            </a:r>
          </a:p>
          <a:p>
            <a:pPr>
              <a:buFont typeface="Wingdings" panose="05000000000000000000" pitchFamily="2" charset="2"/>
              <a:buChar char="è"/>
            </a:pPr>
            <a:r>
              <a:rPr lang="en-US" dirty="0"/>
              <a:t>first of ('</a:t>
            </a:r>
            <a:r>
              <a:rPr lang="en-US" dirty="0" err="1"/>
              <a:t>cat','dog','mouse','rabbit</a:t>
            </a:r>
            <a:r>
              <a:rPr lang="en-US" dirty="0"/>
              <a:t>')</a:t>
            </a:r>
          </a:p>
          <a:p>
            <a:pPr>
              <a:buFont typeface="Wingdings" panose="05000000000000000000" pitchFamily="2" charset="2"/>
              <a:buChar char="è"/>
            </a:pPr>
            <a:r>
              <a:rPr lang="en-US" dirty="0"/>
              <a:t>‘cat’</a:t>
            </a:r>
          </a:p>
          <a:p>
            <a:pPr>
              <a:buFont typeface="Wingdings" panose="05000000000000000000" pitchFamily="2" charset="2"/>
              <a:buChar char="è"/>
            </a:pPr>
            <a:endParaRPr lang="en-US" dirty="0"/>
          </a:p>
          <a:p>
            <a:pPr marL="0" indent="0">
              <a:buNone/>
            </a:pPr>
            <a:r>
              <a:rPr lang="en-US" dirty="0"/>
              <a:t>The process of applying these rewrite rules in this way is called “reduction”. </a:t>
            </a:r>
          </a:p>
        </p:txBody>
      </p:sp>
    </p:spTree>
    <p:extLst>
      <p:ext uri="{BB962C8B-B14F-4D97-AF65-F5344CB8AC3E}">
        <p14:creationId xmlns:p14="http://schemas.microsoft.com/office/powerpoint/2010/main" val="16287343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and Abstraction </a:t>
            </a:r>
          </a:p>
        </p:txBody>
      </p:sp>
      <p:sp>
        <p:nvSpPr>
          <p:cNvPr id="3" name="Content Placeholder 2"/>
          <p:cNvSpPr>
            <a:spLocks noGrp="1"/>
          </p:cNvSpPr>
          <p:nvPr>
            <p:ph idx="1"/>
          </p:nvPr>
        </p:nvSpPr>
        <p:spPr/>
        <p:txBody>
          <a:bodyPr/>
          <a:lstStyle/>
          <a:p>
            <a:pPr marL="0" indent="0">
              <a:buNone/>
            </a:pPr>
            <a:r>
              <a:rPr lang="en-US" dirty="0"/>
              <a:t>Each function can be applied to data. We saw this with sort, append and first-of.</a:t>
            </a:r>
          </a:p>
          <a:p>
            <a:pPr marL="0" indent="0">
              <a:buNone/>
            </a:pPr>
            <a:endParaRPr lang="en-US" dirty="0"/>
          </a:p>
          <a:p>
            <a:pPr marL="0" indent="0">
              <a:buNone/>
            </a:pPr>
            <a:r>
              <a:rPr lang="en-US" dirty="0"/>
              <a:t>We consider each function abstracted when it requires one or more value (parameter) to be calculated.</a:t>
            </a:r>
          </a:p>
          <a:p>
            <a:pPr marL="0" indent="0">
              <a:buNone/>
            </a:pPr>
            <a:endParaRPr lang="en-US" dirty="0"/>
          </a:p>
        </p:txBody>
      </p:sp>
    </p:spTree>
    <p:extLst>
      <p:ext uri="{BB962C8B-B14F-4D97-AF65-F5344CB8AC3E}">
        <p14:creationId xmlns:p14="http://schemas.microsoft.com/office/powerpoint/2010/main" val="4259654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Leibniz (1646-1716)</a:t>
            </a:r>
          </a:p>
        </p:txBody>
      </p:sp>
      <p:sp>
        <p:nvSpPr>
          <p:cNvPr id="3" name="Content Placeholder 2"/>
          <p:cNvSpPr>
            <a:spLocks noGrp="1"/>
          </p:cNvSpPr>
          <p:nvPr>
            <p:ph idx="1"/>
          </p:nvPr>
        </p:nvSpPr>
        <p:spPr/>
        <p:txBody>
          <a:bodyPr/>
          <a:lstStyle/>
          <a:p>
            <a:r>
              <a:rPr lang="en-US" dirty="0"/>
              <a:t>Create a “universal language” to state all problems</a:t>
            </a:r>
          </a:p>
          <a:p>
            <a:r>
              <a:rPr lang="en-US" dirty="0"/>
              <a:t>Find a method to solve problems in that language</a:t>
            </a:r>
          </a:p>
          <a:p>
            <a:r>
              <a:rPr lang="en-US" dirty="0"/>
              <a:t>…</a:t>
            </a:r>
          </a:p>
          <a:p>
            <a:r>
              <a:rPr lang="en-US" dirty="0"/>
              <a:t>Profit</a:t>
            </a:r>
          </a:p>
          <a:p>
            <a:endParaRPr lang="en-US" dirty="0"/>
          </a:p>
          <a:p>
            <a:pPr marL="0" indent="0">
              <a:buNone/>
            </a:pPr>
            <a:r>
              <a:rPr lang="en-US" dirty="0"/>
              <a:t>The only way to rectify our </a:t>
            </a:r>
            <a:r>
              <a:rPr lang="en-US" dirty="0" err="1"/>
              <a:t>reasonings</a:t>
            </a:r>
            <a:r>
              <a:rPr lang="en-US" dirty="0"/>
              <a:t> is to make them as tangible as those of the Mathematicians, so that we can find our error at a glance, and when there are disputes among persons, we can simply say: Let us calculate, without further ado, to see who is right.</a:t>
            </a:r>
            <a:r>
              <a:rPr lang="en-US" baseline="30000" dirty="0">
                <a:hlinkClick r:id="rId2"/>
              </a:rPr>
              <a:t>[</a:t>
            </a:r>
            <a:endParaRPr lang="en-US" dirty="0"/>
          </a:p>
        </p:txBody>
      </p:sp>
    </p:spTree>
    <p:extLst>
      <p:ext uri="{BB962C8B-B14F-4D97-AF65-F5344CB8AC3E}">
        <p14:creationId xmlns:p14="http://schemas.microsoft.com/office/powerpoint/2010/main" val="2085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Wait – isn’t this just functions (from math)?</a:t>
            </a:r>
          </a:p>
        </p:txBody>
      </p:sp>
      <p:sp>
        <p:nvSpPr>
          <p:cNvPr id="3" name="Content Placeholder 2"/>
          <p:cNvSpPr>
            <a:spLocks noGrp="1"/>
          </p:cNvSpPr>
          <p:nvPr>
            <p:ph idx="1"/>
          </p:nvPr>
        </p:nvSpPr>
        <p:spPr/>
        <p:txBody>
          <a:bodyPr>
            <a:normAutofit lnSpcReduction="10000"/>
          </a:bodyPr>
          <a:lstStyle/>
          <a:p>
            <a:pPr marL="0" indent="0">
              <a:buNone/>
            </a:pPr>
            <a:r>
              <a:rPr lang="en-US" dirty="0"/>
              <a:t>In ordinary math, we have a function like this:</a:t>
            </a:r>
          </a:p>
          <a:p>
            <a:pPr marL="0" indent="0">
              <a:buNone/>
            </a:pPr>
            <a:r>
              <a:rPr lang="en-US" dirty="0"/>
              <a:t>f(x) = 3*x</a:t>
            </a:r>
          </a:p>
          <a:p>
            <a:pPr marL="0" indent="0">
              <a:buNone/>
            </a:pPr>
            <a:endParaRPr lang="en-US" dirty="0"/>
          </a:p>
          <a:p>
            <a:pPr marL="0" indent="0">
              <a:buNone/>
            </a:pPr>
            <a:r>
              <a:rPr lang="en-US" dirty="0"/>
              <a:t>Church had the idea that we should have a notation for function definition:</a:t>
            </a:r>
          </a:p>
          <a:p>
            <a:pPr marL="0" indent="0">
              <a:buNone/>
            </a:pPr>
            <a:r>
              <a:rPr lang="en-US" dirty="0"/>
              <a:t>f = </a:t>
            </a:r>
            <a:r>
              <a:rPr lang="el-GR" dirty="0"/>
              <a:t>λ</a:t>
            </a:r>
            <a:r>
              <a:rPr lang="en-US" dirty="0"/>
              <a:t>x.3*x</a:t>
            </a:r>
          </a:p>
          <a:p>
            <a:pPr marL="0" indent="0">
              <a:buNone/>
            </a:pPr>
            <a:r>
              <a:rPr lang="en-US" dirty="0"/>
              <a:t>(I read this as f is a function depending on x that is calculated by 3*x)</a:t>
            </a:r>
          </a:p>
          <a:p>
            <a:pPr marL="0" indent="0">
              <a:buNone/>
            </a:pPr>
            <a:endParaRPr lang="en-US" dirty="0"/>
          </a:p>
          <a:p>
            <a:pPr marL="0" indent="0">
              <a:buNone/>
            </a:pPr>
            <a:r>
              <a:rPr lang="en-US" dirty="0"/>
              <a:t>The difference? The function is an entity that stands on its own.</a:t>
            </a:r>
          </a:p>
        </p:txBody>
      </p:sp>
    </p:spTree>
    <p:extLst>
      <p:ext uri="{BB962C8B-B14F-4D97-AF65-F5344CB8AC3E}">
        <p14:creationId xmlns:p14="http://schemas.microsoft.com/office/powerpoint/2010/main" val="21972671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 composition</a:t>
            </a:r>
          </a:p>
        </p:txBody>
      </p:sp>
      <p:sp>
        <p:nvSpPr>
          <p:cNvPr id="3" name="Content Placeholder 2"/>
          <p:cNvSpPr>
            <a:spLocks noGrp="1"/>
          </p:cNvSpPr>
          <p:nvPr>
            <p:ph idx="1"/>
          </p:nvPr>
        </p:nvSpPr>
        <p:spPr/>
        <p:txBody>
          <a:bodyPr/>
          <a:lstStyle/>
          <a:p>
            <a:pPr marL="0" indent="0">
              <a:buNone/>
            </a:pPr>
            <a:r>
              <a:rPr lang="en-US" dirty="0"/>
              <a:t>You probably remember this from high school:</a:t>
            </a:r>
          </a:p>
          <a:p>
            <a:pPr marL="0" indent="0">
              <a:buNone/>
            </a:pPr>
            <a:r>
              <a:rPr lang="en-US" dirty="0"/>
              <a:t>(</a:t>
            </a:r>
            <a:r>
              <a:rPr lang="en-US" dirty="0" err="1"/>
              <a:t>f◦g</a:t>
            </a:r>
            <a:r>
              <a:rPr lang="en-US" dirty="0"/>
              <a:t>)(x) = f(g(x))</a:t>
            </a:r>
          </a:p>
          <a:p>
            <a:pPr marL="0" indent="0">
              <a:buNone/>
            </a:pPr>
            <a:r>
              <a:rPr lang="en-US" dirty="0"/>
              <a:t>We can state this in </a:t>
            </a:r>
            <a:r>
              <a:rPr lang="el-GR" dirty="0"/>
              <a:t>λ</a:t>
            </a:r>
            <a:r>
              <a:rPr lang="en-US" dirty="0"/>
              <a:t>-calculus:</a:t>
            </a:r>
          </a:p>
          <a:p>
            <a:pPr marL="0" indent="0">
              <a:buNone/>
            </a:pPr>
            <a:r>
              <a:rPr lang="en-US" dirty="0" err="1"/>
              <a:t>f◦g</a:t>
            </a:r>
            <a:r>
              <a:rPr lang="en-US" dirty="0"/>
              <a:t> = </a:t>
            </a:r>
            <a:r>
              <a:rPr lang="el-GR" dirty="0"/>
              <a:t>λ</a:t>
            </a:r>
            <a:r>
              <a:rPr lang="en-US" dirty="0" err="1"/>
              <a:t>x.f</a:t>
            </a:r>
            <a:r>
              <a:rPr lang="en-US" dirty="0"/>
              <a:t>(g(x))</a:t>
            </a:r>
          </a:p>
          <a:p>
            <a:pPr marL="0" indent="0">
              <a:buNone/>
            </a:pPr>
            <a:r>
              <a:rPr lang="en-US" dirty="0"/>
              <a:t>But, what if you realize that ◦ is a function that takes two functions and returns a function? ◦ = </a:t>
            </a:r>
            <a:r>
              <a:rPr lang="el-GR" dirty="0"/>
              <a:t>λ</a:t>
            </a:r>
            <a:r>
              <a:rPr lang="en-US" dirty="0"/>
              <a:t>f.</a:t>
            </a:r>
            <a:r>
              <a:rPr lang="el-GR" dirty="0"/>
              <a:t> λ</a:t>
            </a:r>
            <a:r>
              <a:rPr lang="en-US" dirty="0"/>
              <a:t>g.</a:t>
            </a:r>
            <a:r>
              <a:rPr lang="el-GR" dirty="0"/>
              <a:t> λ</a:t>
            </a:r>
            <a:r>
              <a:rPr lang="en-US" dirty="0" err="1"/>
              <a:t>x.f</a:t>
            </a:r>
            <a:r>
              <a:rPr lang="en-US" dirty="0"/>
              <a:t>(g(x))</a:t>
            </a:r>
          </a:p>
          <a:p>
            <a:pPr marL="0" indent="0">
              <a:buNone/>
            </a:pPr>
            <a:endParaRPr lang="en-US" dirty="0"/>
          </a:p>
          <a:p>
            <a:pPr marL="0" indent="0">
              <a:buNone/>
            </a:pPr>
            <a:r>
              <a:rPr lang="en-US" dirty="0"/>
              <a:t>There are a number of important concepts here!</a:t>
            </a:r>
          </a:p>
        </p:txBody>
      </p:sp>
    </p:spTree>
    <p:extLst>
      <p:ext uri="{BB962C8B-B14F-4D97-AF65-F5344CB8AC3E}">
        <p14:creationId xmlns:p14="http://schemas.microsoft.com/office/powerpoint/2010/main" val="2650517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Vocabulary</a:t>
            </a:r>
          </a:p>
        </p:txBody>
      </p:sp>
      <p:sp>
        <p:nvSpPr>
          <p:cNvPr id="3" name="Content Placeholder 2"/>
          <p:cNvSpPr>
            <a:spLocks noGrp="1"/>
          </p:cNvSpPr>
          <p:nvPr>
            <p:ph idx="1"/>
          </p:nvPr>
        </p:nvSpPr>
        <p:spPr>
          <a:xfrm>
            <a:off x="603115" y="1825625"/>
            <a:ext cx="10920919" cy="4351338"/>
          </a:xfrm>
        </p:spPr>
        <p:txBody>
          <a:bodyPr/>
          <a:lstStyle/>
          <a:p>
            <a:pPr marL="0" indent="0">
              <a:buNone/>
            </a:pPr>
            <a:r>
              <a:rPr lang="el-GR" dirty="0"/>
              <a:t>λ</a:t>
            </a:r>
            <a:r>
              <a:rPr lang="en-US" dirty="0" err="1"/>
              <a:t>x.x+y</a:t>
            </a:r>
            <a:r>
              <a:rPr lang="en-US" dirty="0"/>
              <a:t> : x is a </a:t>
            </a:r>
            <a:r>
              <a:rPr lang="en-US" b="1" dirty="0"/>
              <a:t>bound</a:t>
            </a:r>
            <a:r>
              <a:rPr lang="en-US" dirty="0"/>
              <a:t> variable – it is substituted when the function is evaluated</a:t>
            </a:r>
          </a:p>
          <a:p>
            <a:pPr marL="0" indent="0">
              <a:buNone/>
            </a:pPr>
            <a:endParaRPr lang="en-US" dirty="0"/>
          </a:p>
          <a:p>
            <a:pPr marL="0" indent="0">
              <a:buNone/>
            </a:pPr>
            <a:r>
              <a:rPr lang="en-US" dirty="0"/>
              <a:t>y is a </a:t>
            </a:r>
            <a:r>
              <a:rPr lang="en-US" b="1" dirty="0"/>
              <a:t>free</a:t>
            </a:r>
            <a:r>
              <a:rPr lang="en-US" dirty="0"/>
              <a:t> (or unbound) variable – it is NOT substituted</a:t>
            </a:r>
          </a:p>
          <a:p>
            <a:pPr marL="0" indent="0">
              <a:buNone/>
            </a:pPr>
            <a:endParaRPr lang="en-US" dirty="0"/>
          </a:p>
          <a:p>
            <a:pPr marL="0" indent="0">
              <a:buNone/>
            </a:pPr>
            <a:r>
              <a:rPr lang="en-US" dirty="0"/>
              <a:t>A </a:t>
            </a:r>
            <a:r>
              <a:rPr lang="en-US" b="1" dirty="0" err="1"/>
              <a:t>combinator</a:t>
            </a:r>
            <a:r>
              <a:rPr lang="en-US" dirty="0"/>
              <a:t> is a function that has no free variables.</a:t>
            </a:r>
          </a:p>
          <a:p>
            <a:pPr marL="0" indent="0">
              <a:buNone/>
            </a:pPr>
            <a:endParaRPr lang="en-US" dirty="0"/>
          </a:p>
          <a:p>
            <a:pPr marL="0" indent="0">
              <a:buNone/>
            </a:pPr>
            <a:r>
              <a:rPr lang="en-US" b="1" dirty="0"/>
              <a:t>Currying</a:t>
            </a:r>
            <a:r>
              <a:rPr lang="en-US" dirty="0"/>
              <a:t> – convert a function with multiple arguments into one argument </a:t>
            </a:r>
          </a:p>
        </p:txBody>
      </p:sp>
    </p:spTree>
    <p:extLst>
      <p:ext uri="{BB962C8B-B14F-4D97-AF65-F5344CB8AC3E}">
        <p14:creationId xmlns:p14="http://schemas.microsoft.com/office/powerpoint/2010/main" val="1870528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on currying</a:t>
            </a:r>
          </a:p>
        </p:txBody>
      </p:sp>
      <p:sp>
        <p:nvSpPr>
          <p:cNvPr id="3" name="Content Placeholder 2"/>
          <p:cNvSpPr>
            <a:spLocks noGrp="1"/>
          </p:cNvSpPr>
          <p:nvPr>
            <p:ph idx="1"/>
          </p:nvPr>
        </p:nvSpPr>
        <p:spPr/>
        <p:txBody>
          <a:bodyPr/>
          <a:lstStyle/>
          <a:p>
            <a:pPr marL="0" indent="0">
              <a:buNone/>
            </a:pPr>
            <a:r>
              <a:rPr lang="en-US" dirty="0"/>
              <a:t>If I have some function:</a:t>
            </a:r>
          </a:p>
          <a:p>
            <a:pPr marL="0" indent="0">
              <a:buNone/>
            </a:pPr>
            <a:r>
              <a:rPr lang="en-US" dirty="0"/>
              <a:t>f(</a:t>
            </a:r>
            <a:r>
              <a:rPr lang="en-US" dirty="0" err="1"/>
              <a:t>a,b</a:t>
            </a:r>
            <a:r>
              <a:rPr lang="en-US" dirty="0"/>
              <a:t>) </a:t>
            </a:r>
            <a:r>
              <a:rPr lang="en-US" dirty="0">
                <a:sym typeface="Wingdings" panose="05000000000000000000" pitchFamily="2" charset="2"/>
              </a:rPr>
              <a:t> c</a:t>
            </a:r>
          </a:p>
          <a:p>
            <a:pPr marL="0" indent="0">
              <a:buNone/>
            </a:pPr>
            <a:r>
              <a:rPr lang="en-US" dirty="0">
                <a:sym typeface="Wingdings" panose="05000000000000000000" pitchFamily="2" charset="2"/>
              </a:rPr>
              <a:t>I can convert this into two functions. </a:t>
            </a:r>
          </a:p>
          <a:p>
            <a:pPr marL="0" indent="0">
              <a:buNone/>
            </a:pPr>
            <a:r>
              <a:rPr lang="en-US" dirty="0">
                <a:sym typeface="Wingdings" panose="05000000000000000000" pitchFamily="2" charset="2"/>
              </a:rPr>
              <a:t>g(a)  h(b)c</a:t>
            </a:r>
          </a:p>
          <a:p>
            <a:pPr marL="0" indent="0">
              <a:buNone/>
            </a:pPr>
            <a:r>
              <a:rPr lang="en-US" dirty="0">
                <a:sym typeface="Wingdings" panose="05000000000000000000" pitchFamily="2" charset="2"/>
              </a:rPr>
              <a:t>function g take a and returns a function that take b and returns c</a:t>
            </a:r>
          </a:p>
        </p:txBody>
      </p:sp>
    </p:spTree>
    <p:extLst>
      <p:ext uri="{BB962C8B-B14F-4D97-AF65-F5344CB8AC3E}">
        <p14:creationId xmlns:p14="http://schemas.microsoft.com/office/powerpoint/2010/main" val="2320238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Partial Application</a:t>
            </a:r>
          </a:p>
        </p:txBody>
      </p:sp>
      <p:sp>
        <p:nvSpPr>
          <p:cNvPr id="3" name="Content Placeholder 2"/>
          <p:cNvSpPr>
            <a:spLocks noGrp="1"/>
          </p:cNvSpPr>
          <p:nvPr>
            <p:ph idx="1"/>
          </p:nvPr>
        </p:nvSpPr>
        <p:spPr/>
        <p:txBody>
          <a:bodyPr/>
          <a:lstStyle/>
          <a:p>
            <a:pPr marL="0" indent="0">
              <a:buNone/>
            </a:pPr>
            <a:r>
              <a:rPr lang="en-US" dirty="0"/>
              <a:t>Looks like currying, very different!</a:t>
            </a:r>
          </a:p>
          <a:p>
            <a:pPr marL="0" indent="0">
              <a:buNone/>
            </a:pPr>
            <a:endParaRPr lang="en-US" dirty="0"/>
          </a:p>
          <a:p>
            <a:pPr marL="0" indent="0">
              <a:buNone/>
            </a:pPr>
            <a:r>
              <a:rPr lang="en-US" dirty="0"/>
              <a:t>If I have a function + (</a:t>
            </a:r>
            <a:r>
              <a:rPr lang="en-US" dirty="0" err="1"/>
              <a:t>x,y</a:t>
            </a:r>
            <a:r>
              <a:rPr lang="en-US" dirty="0"/>
              <a:t>)</a:t>
            </a:r>
          </a:p>
          <a:p>
            <a:pPr marL="0" indent="0">
              <a:buNone/>
            </a:pPr>
            <a:r>
              <a:rPr lang="en-US" dirty="0"/>
              <a:t>I can make a new function increment:</a:t>
            </a:r>
          </a:p>
          <a:p>
            <a:pPr marL="0" indent="0">
              <a:buNone/>
            </a:pPr>
            <a:r>
              <a:rPr lang="en-US" dirty="0"/>
              <a:t>increment(a) </a:t>
            </a:r>
            <a:r>
              <a:rPr lang="en-US" dirty="0">
                <a:sym typeface="Wingdings" panose="05000000000000000000" pitchFamily="2" charset="2"/>
              </a:rPr>
              <a:t> a + 1</a:t>
            </a:r>
          </a:p>
          <a:p>
            <a:pPr marL="0" indent="0">
              <a:buNone/>
            </a:pPr>
            <a:endParaRPr lang="en-US" dirty="0">
              <a:sym typeface="Wingdings" panose="05000000000000000000" pitchFamily="2" charset="2"/>
            </a:endParaRPr>
          </a:p>
          <a:p>
            <a:pPr marL="0" indent="0">
              <a:buNone/>
            </a:pPr>
            <a:r>
              <a:rPr lang="en-US" dirty="0">
                <a:sym typeface="Wingdings" panose="05000000000000000000" pitchFamily="2" charset="2"/>
              </a:rPr>
              <a:t>I am applying part of the + function, returning a new function that only takes 1 parameter.</a:t>
            </a:r>
            <a:endParaRPr lang="en-US" dirty="0"/>
          </a:p>
        </p:txBody>
      </p:sp>
    </p:spTree>
    <p:extLst>
      <p:ext uri="{BB962C8B-B14F-4D97-AF65-F5344CB8AC3E}">
        <p14:creationId xmlns:p14="http://schemas.microsoft.com/office/powerpoint/2010/main" val="21220458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End of Theory – Into the Concrete</a:t>
            </a:r>
          </a:p>
        </p:txBody>
      </p:sp>
      <p:sp>
        <p:nvSpPr>
          <p:cNvPr id="3" name="Content Placeholder 2"/>
          <p:cNvSpPr>
            <a:spLocks noGrp="1"/>
          </p:cNvSpPr>
          <p:nvPr>
            <p:ph idx="1"/>
          </p:nvPr>
        </p:nvSpPr>
        <p:spPr/>
        <p:txBody>
          <a:bodyPr>
            <a:normAutofit/>
          </a:bodyPr>
          <a:lstStyle/>
          <a:p>
            <a:pPr marL="0" indent="0">
              <a:buNone/>
            </a:pPr>
            <a:r>
              <a:rPr lang="en-US" sz="3200" b="1" dirty="0"/>
              <a:t>First-class functions </a:t>
            </a:r>
            <a:r>
              <a:rPr lang="en-US" sz="3200" dirty="0"/>
              <a:t>– the idea that we can have a variable that represents a function. We can pass them to other functions.</a:t>
            </a:r>
          </a:p>
          <a:p>
            <a:pPr marL="0" indent="0">
              <a:buNone/>
            </a:pPr>
            <a:endParaRPr lang="en-US" sz="3200" dirty="0"/>
          </a:p>
          <a:p>
            <a:pPr marL="0" indent="0">
              <a:buNone/>
            </a:pPr>
            <a:r>
              <a:rPr lang="en-US" sz="3200" b="1" dirty="0"/>
              <a:t>Higher order functions </a:t>
            </a:r>
            <a:r>
              <a:rPr lang="en-US" sz="3200" dirty="0"/>
              <a:t>– functions that take functions as parameters</a:t>
            </a:r>
          </a:p>
          <a:p>
            <a:pPr marL="0" indent="0">
              <a:buNone/>
            </a:pPr>
            <a:endParaRPr lang="en-US" sz="3200" dirty="0"/>
          </a:p>
          <a:p>
            <a:pPr marL="0" indent="0">
              <a:buNone/>
            </a:pPr>
            <a:r>
              <a:rPr lang="en-US" sz="3200" b="1" dirty="0"/>
              <a:t>Pure Functions </a:t>
            </a:r>
            <a:r>
              <a:rPr lang="en-US" sz="3200" dirty="0"/>
              <a:t>– no side effects (no </a:t>
            </a:r>
            <a:r>
              <a:rPr lang="en-US" sz="3200" dirty="0" err="1"/>
              <a:t>globals</a:t>
            </a:r>
            <a:r>
              <a:rPr lang="en-US" sz="3200" dirty="0"/>
              <a:t>)</a:t>
            </a:r>
          </a:p>
        </p:txBody>
      </p:sp>
    </p:spTree>
    <p:extLst>
      <p:ext uri="{BB962C8B-B14F-4D97-AF65-F5344CB8AC3E}">
        <p14:creationId xmlns:p14="http://schemas.microsoft.com/office/powerpoint/2010/main" val="23151996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does this all get us?</a:t>
            </a:r>
          </a:p>
        </p:txBody>
      </p:sp>
      <p:sp>
        <p:nvSpPr>
          <p:cNvPr id="3" name="Content Placeholder 2"/>
          <p:cNvSpPr>
            <a:spLocks noGrp="1"/>
          </p:cNvSpPr>
          <p:nvPr>
            <p:ph idx="1"/>
          </p:nvPr>
        </p:nvSpPr>
        <p:spPr/>
        <p:txBody>
          <a:bodyPr/>
          <a:lstStyle/>
          <a:p>
            <a:pPr marL="0" indent="0">
              <a:buNone/>
            </a:pPr>
            <a:r>
              <a:rPr lang="en-US" dirty="0"/>
              <a:t>Functional programming, in its purest form, has no global variables, nothing remembered. It is a calculating machine. That doesn’t make it overly simple or trivial. </a:t>
            </a:r>
          </a:p>
          <a:p>
            <a:pPr marL="0" indent="0">
              <a:buNone/>
            </a:pPr>
            <a:endParaRPr lang="en-US" dirty="0"/>
          </a:p>
          <a:p>
            <a:pPr marL="0" indent="0">
              <a:buNone/>
            </a:pPr>
            <a:r>
              <a:rPr lang="en-US" dirty="0"/>
              <a:t>Functional and procedural are equally powerful – they solve the same problems, just with a very different approach.</a:t>
            </a:r>
          </a:p>
        </p:txBody>
      </p:sp>
    </p:spTree>
    <p:extLst>
      <p:ext uri="{BB962C8B-B14F-4D97-AF65-F5344CB8AC3E}">
        <p14:creationId xmlns:p14="http://schemas.microsoft.com/office/powerpoint/2010/main" val="6718760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write our programs differently</a:t>
            </a:r>
          </a:p>
        </p:txBody>
      </p:sp>
      <p:sp>
        <p:nvSpPr>
          <p:cNvPr id="3" name="Content Placeholder 2"/>
          <p:cNvSpPr>
            <a:spLocks noGrp="1"/>
          </p:cNvSpPr>
          <p:nvPr>
            <p:ph idx="1"/>
          </p:nvPr>
        </p:nvSpPr>
        <p:spPr/>
        <p:txBody>
          <a:bodyPr/>
          <a:lstStyle/>
          <a:p>
            <a:pPr marL="0" indent="0">
              <a:buNone/>
            </a:pPr>
            <a:r>
              <a:rPr lang="en-US" dirty="0"/>
              <a:t>Instead of updating variables, we focus on calling functions and passing their return values to other functions.</a:t>
            </a:r>
          </a:p>
          <a:p>
            <a:pPr marL="0" indent="0">
              <a:buNone/>
            </a:pPr>
            <a:endParaRPr lang="en-US" dirty="0"/>
          </a:p>
          <a:p>
            <a:pPr marL="0" indent="0">
              <a:buNone/>
            </a:pPr>
            <a:r>
              <a:rPr lang="en-US" dirty="0"/>
              <a:t>What advantages are there?</a:t>
            </a:r>
          </a:p>
          <a:p>
            <a:pPr marL="0" indent="0">
              <a:buNone/>
            </a:pPr>
            <a:endParaRPr lang="en-US" dirty="0"/>
          </a:p>
          <a:p>
            <a:pPr marL="0" indent="0">
              <a:buNone/>
            </a:pPr>
            <a:r>
              <a:rPr lang="en-US" dirty="0"/>
              <a:t>Without </a:t>
            </a:r>
            <a:r>
              <a:rPr lang="en-US" dirty="0" err="1"/>
              <a:t>globals</a:t>
            </a:r>
            <a:r>
              <a:rPr lang="en-US" dirty="0"/>
              <a:t>, each “run” of our program is reproducible. </a:t>
            </a:r>
          </a:p>
          <a:p>
            <a:pPr marL="0" indent="0">
              <a:buNone/>
            </a:pPr>
            <a:r>
              <a:rPr lang="en-US" dirty="0"/>
              <a:t>Without </a:t>
            </a:r>
            <a:r>
              <a:rPr lang="en-US" dirty="0" err="1"/>
              <a:t>globals</a:t>
            </a:r>
            <a:r>
              <a:rPr lang="en-US" dirty="0"/>
              <a:t>, we can split computation to many CPUs more easily.</a:t>
            </a:r>
          </a:p>
        </p:txBody>
      </p:sp>
    </p:spTree>
    <p:extLst>
      <p:ext uri="{BB962C8B-B14F-4D97-AF65-F5344CB8AC3E}">
        <p14:creationId xmlns:p14="http://schemas.microsoft.com/office/powerpoint/2010/main" val="1264112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 we represent data?</a:t>
            </a:r>
          </a:p>
        </p:txBody>
      </p:sp>
      <p:sp>
        <p:nvSpPr>
          <p:cNvPr id="3" name="Content Placeholder 2"/>
          <p:cNvSpPr>
            <a:spLocks noGrp="1"/>
          </p:cNvSpPr>
          <p:nvPr>
            <p:ph idx="1"/>
          </p:nvPr>
        </p:nvSpPr>
        <p:spPr/>
        <p:txBody>
          <a:bodyPr/>
          <a:lstStyle/>
          <a:p>
            <a:pPr marL="0" indent="0">
              <a:buNone/>
            </a:pPr>
            <a:r>
              <a:rPr lang="en-US" dirty="0"/>
              <a:t>Instead of setting variables, we pass values around.</a:t>
            </a:r>
          </a:p>
          <a:p>
            <a:pPr marL="0" indent="0">
              <a:buNone/>
            </a:pPr>
            <a:endParaRPr lang="en-US" dirty="0"/>
          </a:p>
          <a:p>
            <a:pPr marL="0" indent="0">
              <a:buNone/>
            </a:pPr>
            <a:r>
              <a:rPr lang="en-US" dirty="0"/>
              <a:t>Instead of an object, we make a list with elements in order.</a:t>
            </a:r>
          </a:p>
          <a:p>
            <a:pPr marL="0" indent="0">
              <a:buNone/>
            </a:pPr>
            <a:endParaRPr lang="en-US" dirty="0"/>
          </a:p>
          <a:p>
            <a:pPr marL="0" indent="0">
              <a:buNone/>
            </a:pPr>
            <a:r>
              <a:rPr lang="en-US" dirty="0"/>
              <a:t>Instead of modifying a variable, we make a new one.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19686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idx="1"/>
          </p:nvPr>
        </p:nvSpPr>
        <p:spPr>
          <a:xfrm>
            <a:off x="839787" y="358201"/>
            <a:ext cx="5157787" cy="823912"/>
          </a:xfrm>
        </p:spPr>
        <p:txBody>
          <a:bodyPr/>
          <a:lstStyle/>
          <a:p>
            <a:r>
              <a:rPr lang="en-US" dirty="0"/>
              <a:t>Java</a:t>
            </a:r>
          </a:p>
        </p:txBody>
      </p:sp>
      <p:sp>
        <p:nvSpPr>
          <p:cNvPr id="9" name="Content Placeholder 8"/>
          <p:cNvSpPr>
            <a:spLocks noGrp="1"/>
          </p:cNvSpPr>
          <p:nvPr>
            <p:ph sz="half" idx="2"/>
          </p:nvPr>
        </p:nvSpPr>
        <p:spPr>
          <a:xfrm>
            <a:off x="538264" y="1182112"/>
            <a:ext cx="5459311" cy="5491061"/>
          </a:xfrm>
        </p:spPr>
        <p:txBody>
          <a:bodyPr>
            <a:normAutofit lnSpcReduction="10000"/>
          </a:bodyPr>
          <a:lstStyle/>
          <a:p>
            <a:pPr marL="0" indent="0">
              <a:buNone/>
            </a:pPr>
            <a:r>
              <a:rPr lang="en-US" dirty="0"/>
              <a:t>public class person {</a:t>
            </a:r>
          </a:p>
          <a:p>
            <a:pPr marL="0" indent="0">
              <a:buNone/>
            </a:pPr>
            <a:r>
              <a:rPr lang="en-US" dirty="0"/>
              <a:t>	public string name;</a:t>
            </a:r>
          </a:p>
          <a:p>
            <a:pPr marL="0" indent="0">
              <a:buNone/>
            </a:pPr>
            <a:r>
              <a:rPr lang="en-US" dirty="0"/>
              <a:t>	public </a:t>
            </a:r>
            <a:r>
              <a:rPr lang="en-US" dirty="0" err="1"/>
              <a:t>int</a:t>
            </a:r>
            <a:r>
              <a:rPr lang="en-US" dirty="0"/>
              <a:t> age;</a:t>
            </a:r>
          </a:p>
          <a:p>
            <a:pPr marL="0" indent="0">
              <a:buNone/>
            </a:pPr>
            <a:r>
              <a:rPr lang="en-US" dirty="0"/>
              <a:t>	</a:t>
            </a:r>
          </a:p>
          <a:p>
            <a:pPr marL="0" indent="0">
              <a:buNone/>
            </a:pPr>
            <a:r>
              <a:rPr lang="en-US" dirty="0"/>
              <a:t>	public person (string s, </a:t>
            </a:r>
            <a:r>
              <a:rPr lang="en-US" dirty="0" err="1"/>
              <a:t>int</a:t>
            </a:r>
            <a:r>
              <a:rPr lang="en-US" dirty="0"/>
              <a:t> a) {</a:t>
            </a:r>
          </a:p>
          <a:p>
            <a:pPr marL="0" indent="0">
              <a:buNone/>
            </a:pPr>
            <a:r>
              <a:rPr lang="en-US" dirty="0"/>
              <a:t>		name=</a:t>
            </a:r>
            <a:r>
              <a:rPr lang="en-US" dirty="0" err="1"/>
              <a:t>s;age</a:t>
            </a:r>
            <a:r>
              <a:rPr lang="en-US" dirty="0"/>
              <a:t>=a; }</a:t>
            </a:r>
          </a:p>
          <a:p>
            <a:pPr marL="0" indent="0">
              <a:buNone/>
            </a:pPr>
            <a:endParaRPr lang="en-US" dirty="0"/>
          </a:p>
          <a:p>
            <a:pPr marL="0" indent="0">
              <a:buNone/>
            </a:pPr>
            <a:r>
              <a:rPr lang="en-US" dirty="0"/>
              <a:t>	public void </a:t>
            </a:r>
            <a:r>
              <a:rPr lang="en-US" dirty="0" err="1"/>
              <a:t>nextYear</a:t>
            </a:r>
            <a:r>
              <a:rPr lang="en-US" dirty="0"/>
              <a:t>() {</a:t>
            </a:r>
          </a:p>
          <a:p>
            <a:pPr marL="0" indent="0">
              <a:buNone/>
            </a:pPr>
            <a:r>
              <a:rPr lang="en-US" dirty="0"/>
              <a:t>		age = age + 1;</a:t>
            </a:r>
          </a:p>
          <a:p>
            <a:pPr marL="0" indent="0">
              <a:buNone/>
            </a:pPr>
            <a:r>
              <a:rPr lang="en-US" dirty="0"/>
              <a:t>	}</a:t>
            </a:r>
          </a:p>
          <a:p>
            <a:pPr marL="0" indent="0">
              <a:buNone/>
            </a:pPr>
            <a:r>
              <a:rPr lang="en-US" dirty="0"/>
              <a:t>}</a:t>
            </a:r>
          </a:p>
        </p:txBody>
      </p:sp>
      <p:sp>
        <p:nvSpPr>
          <p:cNvPr id="10" name="Text Placeholder 9"/>
          <p:cNvSpPr>
            <a:spLocks noGrp="1"/>
          </p:cNvSpPr>
          <p:nvPr>
            <p:ph type="body" sz="quarter" idx="3"/>
          </p:nvPr>
        </p:nvSpPr>
        <p:spPr>
          <a:xfrm>
            <a:off x="6172200" y="358201"/>
            <a:ext cx="5183188" cy="823912"/>
          </a:xfrm>
        </p:spPr>
        <p:txBody>
          <a:bodyPr/>
          <a:lstStyle/>
          <a:p>
            <a:r>
              <a:rPr lang="en-US" dirty="0"/>
              <a:t>Functional Language Pseudocode</a:t>
            </a:r>
          </a:p>
        </p:txBody>
      </p:sp>
      <p:sp>
        <p:nvSpPr>
          <p:cNvPr id="11" name="Content Placeholder 10"/>
          <p:cNvSpPr>
            <a:spLocks noGrp="1"/>
          </p:cNvSpPr>
          <p:nvPr>
            <p:ph sz="quarter" idx="4"/>
          </p:nvPr>
        </p:nvSpPr>
        <p:spPr>
          <a:xfrm>
            <a:off x="6172200" y="1182113"/>
            <a:ext cx="5183188" cy="5007550"/>
          </a:xfrm>
        </p:spPr>
        <p:txBody>
          <a:bodyPr/>
          <a:lstStyle/>
          <a:p>
            <a:pPr marL="0" indent="0">
              <a:buNone/>
            </a:pPr>
            <a:r>
              <a:rPr lang="en-US" dirty="0"/>
              <a:t>(define </a:t>
            </a:r>
            <a:r>
              <a:rPr lang="en-US" dirty="0" err="1"/>
              <a:t>makeStudent</a:t>
            </a:r>
            <a:r>
              <a:rPr lang="en-US" dirty="0"/>
              <a:t> (s a) ‘(s a))</a:t>
            </a:r>
          </a:p>
          <a:p>
            <a:pPr marL="0" indent="0">
              <a:buNone/>
            </a:pPr>
            <a:endParaRPr lang="en-US" dirty="0"/>
          </a:p>
          <a:p>
            <a:pPr marL="0" indent="0">
              <a:buNone/>
            </a:pPr>
            <a:r>
              <a:rPr lang="en-US" dirty="0"/>
              <a:t>(</a:t>
            </a:r>
            <a:r>
              <a:rPr lang="en-US" dirty="0" err="1"/>
              <a:t>nextYear</a:t>
            </a:r>
            <a:r>
              <a:rPr lang="en-US" dirty="0"/>
              <a:t>(s) </a:t>
            </a:r>
          </a:p>
          <a:p>
            <a:pPr marL="0" indent="0">
              <a:buNone/>
            </a:pPr>
            <a:r>
              <a:rPr lang="en-US" dirty="0"/>
              <a:t>	(append (</a:t>
            </a:r>
            <a:r>
              <a:rPr lang="en-US" dirty="0" err="1"/>
              <a:t>firstOf</a:t>
            </a:r>
            <a:r>
              <a:rPr lang="en-US" dirty="0"/>
              <a:t> s) </a:t>
            </a:r>
          </a:p>
          <a:p>
            <a:pPr marL="0" indent="0">
              <a:buNone/>
            </a:pPr>
            <a:r>
              <a:rPr lang="en-US" dirty="0"/>
              <a:t>		(+ 1 (</a:t>
            </a:r>
            <a:r>
              <a:rPr lang="en-US" dirty="0" err="1"/>
              <a:t>secondOf</a:t>
            </a:r>
            <a:r>
              <a:rPr lang="en-US" dirty="0"/>
              <a:t> s))))</a:t>
            </a:r>
          </a:p>
        </p:txBody>
      </p:sp>
    </p:spTree>
    <p:extLst>
      <p:ext uri="{BB962C8B-B14F-4D97-AF65-F5344CB8AC3E}">
        <p14:creationId xmlns:p14="http://schemas.microsoft.com/office/powerpoint/2010/main" val="2251876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different approaches to solving this</a:t>
            </a:r>
          </a:p>
        </p:txBody>
      </p:sp>
      <p:sp>
        <p:nvSpPr>
          <p:cNvPr id="3" name="Content Placeholder 2"/>
          <p:cNvSpPr>
            <a:spLocks noGrp="1"/>
          </p:cNvSpPr>
          <p:nvPr>
            <p:ph idx="1"/>
          </p:nvPr>
        </p:nvSpPr>
        <p:spPr/>
        <p:txBody>
          <a:bodyPr/>
          <a:lstStyle/>
          <a:p>
            <a:pPr marL="0" indent="0">
              <a:buNone/>
            </a:pPr>
            <a:r>
              <a:rPr lang="en-US" dirty="0"/>
              <a:t>Alan Turing invented Turing Machines and defined computation using these machines</a:t>
            </a:r>
          </a:p>
          <a:p>
            <a:pPr marL="0" indent="0">
              <a:buNone/>
            </a:pPr>
            <a:endParaRPr lang="en-US" dirty="0"/>
          </a:p>
          <a:p>
            <a:pPr marL="0" indent="0">
              <a:buNone/>
            </a:pPr>
            <a:r>
              <a:rPr lang="en-US" dirty="0"/>
              <a:t>Alonzo Church invented </a:t>
            </a:r>
            <a:r>
              <a:rPr lang="en-US" i="1" dirty="0"/>
              <a:t>lambda calculus</a:t>
            </a:r>
            <a:r>
              <a:rPr lang="en-US" b="1" i="1" dirty="0"/>
              <a:t> </a:t>
            </a:r>
            <a:r>
              <a:rPr lang="en-US" dirty="0"/>
              <a:t>and defined functions computation</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612209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What’s up with all of the parenthesis? </a:t>
            </a:r>
          </a:p>
        </p:txBody>
      </p:sp>
      <p:sp>
        <p:nvSpPr>
          <p:cNvPr id="8" name="Content Placeholder 7"/>
          <p:cNvSpPr>
            <a:spLocks noGrp="1"/>
          </p:cNvSpPr>
          <p:nvPr>
            <p:ph idx="1"/>
          </p:nvPr>
        </p:nvSpPr>
        <p:spPr/>
        <p:txBody>
          <a:bodyPr/>
          <a:lstStyle/>
          <a:p>
            <a:pPr marL="0" indent="0">
              <a:buNone/>
            </a:pPr>
            <a:r>
              <a:rPr lang="en-US" dirty="0"/>
              <a:t>Many of the functional languages use this representation.</a:t>
            </a:r>
          </a:p>
          <a:p>
            <a:pPr marL="0" indent="0">
              <a:buNone/>
            </a:pPr>
            <a:endParaRPr lang="en-US" dirty="0"/>
          </a:p>
          <a:p>
            <a:pPr marL="0" indent="0">
              <a:buNone/>
            </a:pPr>
            <a:r>
              <a:rPr lang="en-US" dirty="0"/>
              <a:t>Everything is an “S expression” – a list inside parenthesis. </a:t>
            </a:r>
          </a:p>
          <a:p>
            <a:pPr marL="0" indent="0">
              <a:buNone/>
            </a:pPr>
            <a:r>
              <a:rPr lang="en-US" dirty="0"/>
              <a:t>Quoted s-expressions are data. Unquoted are code.</a:t>
            </a:r>
          </a:p>
          <a:p>
            <a:pPr marL="0" indent="0">
              <a:buNone/>
            </a:pPr>
            <a:endParaRPr lang="en-US" dirty="0"/>
          </a:p>
          <a:p>
            <a:pPr marL="0" indent="0">
              <a:buNone/>
            </a:pPr>
            <a:r>
              <a:rPr lang="en-US" dirty="0"/>
              <a:t>This is one of the syntax issues that students struggle most with.</a:t>
            </a:r>
          </a:p>
          <a:p>
            <a:pPr marL="0" indent="0">
              <a:buNone/>
            </a:pPr>
            <a:endParaRPr lang="en-US" dirty="0"/>
          </a:p>
          <a:p>
            <a:pPr marL="0" indent="0">
              <a:buNone/>
            </a:pPr>
            <a:r>
              <a:rPr lang="en-US" dirty="0"/>
              <a:t>function(</a:t>
            </a:r>
            <a:r>
              <a:rPr lang="en-US" dirty="0" err="1"/>
              <a:t>a,b</a:t>
            </a:r>
            <a:r>
              <a:rPr lang="en-US" dirty="0"/>
              <a:t>) in Java </a:t>
            </a:r>
            <a:r>
              <a:rPr lang="en-US" dirty="0">
                <a:sym typeface="Wingdings" panose="05000000000000000000" pitchFamily="2" charset="2"/>
              </a:rPr>
              <a:t> (function a b) in Lisp/Scheme</a:t>
            </a:r>
            <a:endParaRPr lang="en-US" dirty="0"/>
          </a:p>
        </p:txBody>
      </p:sp>
    </p:spTree>
    <p:extLst>
      <p:ext uri="{BB962C8B-B14F-4D97-AF65-F5344CB8AC3E}">
        <p14:creationId xmlns:p14="http://schemas.microsoft.com/office/powerpoint/2010/main" val="3350697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Management</a:t>
            </a:r>
          </a:p>
        </p:txBody>
      </p:sp>
      <p:sp>
        <p:nvSpPr>
          <p:cNvPr id="3" name="Content Placeholder 2"/>
          <p:cNvSpPr>
            <a:spLocks noGrp="1"/>
          </p:cNvSpPr>
          <p:nvPr>
            <p:ph idx="1"/>
          </p:nvPr>
        </p:nvSpPr>
        <p:spPr/>
        <p:txBody>
          <a:bodyPr/>
          <a:lstStyle/>
          <a:p>
            <a:pPr marL="0" indent="0">
              <a:buNone/>
            </a:pPr>
            <a:r>
              <a:rPr lang="en-US" dirty="0"/>
              <a:t>Functional languages offer automatic memory management (like Java). This is particularly interesting, since it was a part of Lisp in the 1950’s. Other languages (mostly) did not adopt it until the 1990’s. </a:t>
            </a:r>
          </a:p>
          <a:p>
            <a:pPr marL="0" indent="0">
              <a:buNone/>
            </a:pPr>
            <a:endParaRPr lang="en-US" dirty="0"/>
          </a:p>
          <a:p>
            <a:pPr marL="0" indent="0">
              <a:buNone/>
            </a:pPr>
            <a:r>
              <a:rPr lang="en-US" dirty="0"/>
              <a:t>McCarthy’s original algorithm was a “stop the world” – a certain amount of memory is available. When that it gone, the system goes looking for memory that is not in use anywhere and marks it as free. When complete, the free memory becomes the “amount of memory that is available”.</a:t>
            </a:r>
          </a:p>
        </p:txBody>
      </p:sp>
    </p:spTree>
    <p:extLst>
      <p:ext uri="{BB962C8B-B14F-4D97-AF65-F5344CB8AC3E}">
        <p14:creationId xmlns:p14="http://schemas.microsoft.com/office/powerpoint/2010/main" val="4534396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9989"/>
            <a:ext cx="10515600" cy="1325563"/>
          </a:xfrm>
        </p:spPr>
        <p:txBody>
          <a:bodyPr/>
          <a:lstStyle/>
          <a:p>
            <a:r>
              <a:rPr lang="en-US" dirty="0"/>
              <a:t>Closures</a:t>
            </a:r>
          </a:p>
        </p:txBody>
      </p:sp>
      <p:sp>
        <p:nvSpPr>
          <p:cNvPr id="3" name="Content Placeholder 2"/>
          <p:cNvSpPr>
            <a:spLocks noGrp="1"/>
          </p:cNvSpPr>
          <p:nvPr>
            <p:ph idx="1"/>
          </p:nvPr>
        </p:nvSpPr>
        <p:spPr>
          <a:xfrm>
            <a:off x="838200" y="1189703"/>
            <a:ext cx="10515600" cy="4987260"/>
          </a:xfrm>
        </p:spPr>
        <p:txBody>
          <a:bodyPr>
            <a:normAutofit/>
          </a:bodyPr>
          <a:lstStyle/>
          <a:p>
            <a:pPr marL="0" indent="0">
              <a:buNone/>
            </a:pPr>
            <a:r>
              <a:rPr lang="en-US" dirty="0"/>
              <a:t>Consider:</a:t>
            </a:r>
          </a:p>
          <a:p>
            <a:pPr marL="0" indent="0">
              <a:buNone/>
            </a:pPr>
            <a:r>
              <a:rPr lang="en-US" dirty="0">
                <a:latin typeface="Consolas" panose="020B0609020204030204" pitchFamily="49" charset="0"/>
              </a:rPr>
              <a:t>function </a:t>
            </a:r>
            <a:r>
              <a:rPr lang="en-US" dirty="0" err="1">
                <a:latin typeface="Consolas" panose="020B0609020204030204" pitchFamily="49" charset="0"/>
              </a:rPr>
              <a:t>getIncrementer</a:t>
            </a:r>
            <a:r>
              <a:rPr lang="en-US" dirty="0">
                <a:latin typeface="Consolas" panose="020B0609020204030204" pitchFamily="49" charset="0"/>
              </a:rPr>
              <a:t>() {</a:t>
            </a:r>
          </a:p>
          <a:p>
            <a:pPr marL="0" indent="0">
              <a:buNone/>
            </a:pPr>
            <a:r>
              <a:rPr lang="en-US" dirty="0">
                <a:latin typeface="Consolas" panose="020B0609020204030204" pitchFamily="49" charset="0"/>
              </a:rPr>
              <a:t>	</a:t>
            </a:r>
            <a:r>
              <a:rPr lang="en-US" dirty="0" err="1">
                <a:latin typeface="Consolas" panose="020B0609020204030204" pitchFamily="49" charset="0"/>
              </a:rPr>
              <a:t>int</a:t>
            </a:r>
            <a:r>
              <a:rPr lang="en-US" dirty="0">
                <a:latin typeface="Consolas" panose="020B0609020204030204" pitchFamily="49" charset="0"/>
              </a:rPr>
              <a:t> x=5;</a:t>
            </a:r>
          </a:p>
          <a:p>
            <a:pPr marL="0" indent="0">
              <a:buNone/>
            </a:pPr>
            <a:r>
              <a:rPr lang="en-US" dirty="0">
                <a:latin typeface="Consolas" panose="020B0609020204030204" pitchFamily="49" charset="0"/>
              </a:rPr>
              <a:t>	function f = {</a:t>
            </a:r>
          </a:p>
          <a:p>
            <a:pPr marL="0" indent="0">
              <a:buNone/>
            </a:pPr>
            <a:r>
              <a:rPr lang="en-US" dirty="0">
                <a:latin typeface="Consolas" panose="020B0609020204030204" pitchFamily="49" charset="0"/>
              </a:rPr>
              <a:t>		x++;</a:t>
            </a:r>
          </a:p>
          <a:p>
            <a:pPr marL="0" indent="0">
              <a:buNone/>
            </a:pPr>
            <a:r>
              <a:rPr lang="en-US" dirty="0">
                <a:latin typeface="Consolas" panose="020B0609020204030204" pitchFamily="49" charset="0"/>
              </a:rPr>
              <a:t>	};</a:t>
            </a:r>
          </a:p>
          <a:p>
            <a:pPr marL="0" indent="0">
              <a:buNone/>
            </a:pPr>
            <a:r>
              <a:rPr lang="en-US" dirty="0">
                <a:latin typeface="Consolas" panose="020B0609020204030204" pitchFamily="49" charset="0"/>
              </a:rPr>
              <a:t>	return f;</a:t>
            </a:r>
          </a:p>
          <a:p>
            <a:pPr marL="0" indent="0">
              <a:buNone/>
            </a:pPr>
            <a:r>
              <a:rPr lang="en-US" dirty="0">
                <a:latin typeface="Consolas" panose="020B0609020204030204" pitchFamily="49" charset="0"/>
              </a:rPr>
              <a:t>}</a:t>
            </a:r>
          </a:p>
          <a:p>
            <a:pPr marL="0" indent="0">
              <a:buNone/>
            </a:pPr>
            <a:r>
              <a:rPr lang="en-US" dirty="0"/>
              <a:t>What is the scope of x? What happens if I call f when this function is not running?</a:t>
            </a:r>
          </a:p>
        </p:txBody>
      </p:sp>
    </p:spTree>
    <p:extLst>
      <p:ext uri="{BB962C8B-B14F-4D97-AF65-F5344CB8AC3E}">
        <p14:creationId xmlns:p14="http://schemas.microsoft.com/office/powerpoint/2010/main" val="334156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Closures</a:t>
            </a:r>
          </a:p>
        </p:txBody>
      </p:sp>
      <p:sp>
        <p:nvSpPr>
          <p:cNvPr id="3" name="Content Placeholder 2"/>
          <p:cNvSpPr>
            <a:spLocks noGrp="1"/>
          </p:cNvSpPr>
          <p:nvPr>
            <p:ph idx="1"/>
          </p:nvPr>
        </p:nvSpPr>
        <p:spPr>
          <a:xfrm>
            <a:off x="838200" y="1825625"/>
            <a:ext cx="10606548" cy="4351338"/>
          </a:xfrm>
        </p:spPr>
        <p:txBody>
          <a:bodyPr>
            <a:normAutofit/>
          </a:bodyPr>
          <a:lstStyle/>
          <a:p>
            <a:pPr marL="0" indent="0">
              <a:buNone/>
            </a:pPr>
            <a:r>
              <a:rPr lang="en-US" dirty="0"/>
              <a:t>When the function is created, a “closure” is made. Instead of just returning the reference to the function, space is allocated for the variables needed for the function to run. The function and the space are bound together and returned (but it still looks just like a function). </a:t>
            </a:r>
          </a:p>
          <a:p>
            <a:pPr marL="0" indent="0">
              <a:buNone/>
            </a:pPr>
            <a:endParaRPr lang="en-US" dirty="0"/>
          </a:p>
          <a:p>
            <a:pPr marL="0" indent="0">
              <a:buNone/>
            </a:pPr>
            <a:r>
              <a:rPr lang="en-US" dirty="0"/>
              <a:t>Now when the function is called, it has space for the variable and everything functions the way that you would expect. </a:t>
            </a:r>
          </a:p>
          <a:p>
            <a:pPr marL="0" indent="0">
              <a:buNone/>
            </a:pPr>
            <a:endParaRPr lang="en-US" dirty="0"/>
          </a:p>
          <a:p>
            <a:pPr marL="0" indent="0">
              <a:buNone/>
            </a:pPr>
            <a:r>
              <a:rPr lang="en-US" dirty="0"/>
              <a:t>Note – Java, C# and others use closure-like techniques, but not closures.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9451876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Lazy Evaluation</a:t>
            </a:r>
          </a:p>
        </p:txBody>
      </p:sp>
      <p:sp>
        <p:nvSpPr>
          <p:cNvPr id="3" name="Content Placeholder 2"/>
          <p:cNvSpPr>
            <a:spLocks noGrp="1"/>
          </p:cNvSpPr>
          <p:nvPr>
            <p:ph idx="1"/>
          </p:nvPr>
        </p:nvSpPr>
        <p:spPr/>
        <p:txBody>
          <a:bodyPr/>
          <a:lstStyle/>
          <a:p>
            <a:pPr marL="0" indent="0">
              <a:buNone/>
            </a:pPr>
            <a:r>
              <a:rPr lang="en-US" dirty="0"/>
              <a:t>Idea – don’t evaluate an expression until you need it.</a:t>
            </a:r>
          </a:p>
          <a:p>
            <a:pPr marL="0" indent="0">
              <a:buNone/>
            </a:pPr>
            <a:endParaRPr lang="en-US" dirty="0"/>
          </a:p>
          <a:p>
            <a:pPr marL="0" indent="0">
              <a:buNone/>
            </a:pPr>
            <a:r>
              <a:rPr lang="en-US" dirty="0"/>
              <a:t>Value – I can express my code in the way that makes the most sense to me, knowing that only as much as necessary will be executed.</a:t>
            </a:r>
          </a:p>
          <a:p>
            <a:pPr marL="0" indent="0">
              <a:buNone/>
            </a:pPr>
            <a:endParaRPr lang="en-US" dirty="0"/>
          </a:p>
          <a:p>
            <a:pPr marL="0" indent="0">
              <a:buNone/>
            </a:pPr>
            <a:r>
              <a:rPr lang="en-US" dirty="0"/>
              <a:t>Optimizers in compiled code do much of this same work. But functional languages are interpreted, typically, not compiled.</a:t>
            </a:r>
          </a:p>
        </p:txBody>
      </p:sp>
    </p:spTree>
    <p:extLst>
      <p:ext uri="{BB962C8B-B14F-4D97-AF65-F5344CB8AC3E}">
        <p14:creationId xmlns:p14="http://schemas.microsoft.com/office/powerpoint/2010/main" val="21000947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(and others) have adopted some of this!</a:t>
            </a:r>
          </a:p>
        </p:txBody>
      </p:sp>
      <p:sp>
        <p:nvSpPr>
          <p:cNvPr id="3" name="Content Placeholder 2"/>
          <p:cNvSpPr>
            <a:spLocks noGrp="1"/>
          </p:cNvSpPr>
          <p:nvPr>
            <p:ph idx="1"/>
          </p:nvPr>
        </p:nvSpPr>
        <p:spPr/>
        <p:txBody>
          <a:bodyPr/>
          <a:lstStyle/>
          <a:p>
            <a:pPr marL="0" indent="0">
              <a:buNone/>
            </a:pPr>
            <a:r>
              <a:rPr lang="en-US" dirty="0"/>
              <a:t>Lambda functions (named after lambda calculus)</a:t>
            </a:r>
          </a:p>
          <a:p>
            <a:pPr marL="0" indent="0">
              <a:buNone/>
            </a:pPr>
            <a:endParaRPr lang="en-US" dirty="0"/>
          </a:p>
          <a:p>
            <a:pPr marL="0" indent="0">
              <a:buNone/>
            </a:pPr>
            <a:r>
              <a:rPr lang="en-US" dirty="0"/>
              <a:t>Streams (convert a collection to a stream)</a:t>
            </a:r>
          </a:p>
          <a:p>
            <a:pPr marL="0" indent="0">
              <a:buNone/>
            </a:pPr>
            <a:endParaRPr lang="en-US" dirty="0"/>
          </a:p>
          <a:p>
            <a:pPr marL="0" indent="0">
              <a:buNone/>
            </a:pPr>
            <a:r>
              <a:rPr lang="en-US" dirty="0"/>
              <a:t>Higher order functions</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3136758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Comparator</a:t>
            </a:r>
          </a:p>
        </p:txBody>
      </p:sp>
      <p:sp>
        <p:nvSpPr>
          <p:cNvPr id="7" name="Rectangle 2"/>
          <p:cNvSpPr>
            <a:spLocks noGrp="1" noChangeArrowheads="1"/>
          </p:cNvSpPr>
          <p:nvPr>
            <p:ph sz="half" idx="1"/>
          </p:nvPr>
        </p:nvSpPr>
        <p:spPr bwMode="auto">
          <a:xfrm>
            <a:off x="429638" y="1471731"/>
            <a:ext cx="7241085" cy="28931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nsolas" panose="020B0609020204030204" pitchFamily="49" charset="0"/>
              </a:rPr>
              <a:t>static class </a:t>
            </a:r>
            <a:r>
              <a:rPr kumimoji="0" lang="en-US" altLang="en-US" sz="1400" b="0" i="0" u="none" strike="noStrike" cap="none" normalizeH="0" baseline="0" dirty="0" err="1">
                <a:ln>
                  <a:noFill/>
                </a:ln>
                <a:solidFill>
                  <a:schemeClr val="tx1"/>
                </a:solidFill>
                <a:effectLst/>
                <a:latin typeface="Consolas" panose="020B0609020204030204" pitchFamily="49" charset="0"/>
              </a:rPr>
              <a:t>StudentSortingComparator</a:t>
            </a:r>
            <a:r>
              <a:rPr kumimoji="0" lang="en-US" altLang="en-US" sz="1400" b="0" i="0" u="none" strike="noStrike" cap="none" normalizeH="0" baseline="0" dirty="0">
                <a:ln>
                  <a:noFill/>
                </a:ln>
                <a:solidFill>
                  <a:schemeClr val="tx1"/>
                </a:solidFill>
                <a:effectLst/>
                <a:latin typeface="Consolas" panose="020B0609020204030204" pitchFamily="49" charset="0"/>
              </a:rPr>
              <a:t> implements Comparator&lt;Student&gt;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nsolas" panose="020B0609020204030204" pitchFamily="49" charset="0"/>
              </a:rPr>
              <a:t>@Override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nsolas" panose="020B0609020204030204" pitchFamily="49" charset="0"/>
              </a:rPr>
              <a:t>        public </a:t>
            </a:r>
            <a:r>
              <a:rPr kumimoji="0" lang="en-US" altLang="en-US" sz="1400" b="0" i="0" u="none" strike="noStrike" cap="none" normalizeH="0" baseline="0" dirty="0" err="1">
                <a:ln>
                  <a:noFill/>
                </a:ln>
                <a:solidFill>
                  <a:schemeClr val="tx1"/>
                </a:solidFill>
                <a:effectLst/>
                <a:latin typeface="Consolas" panose="020B0609020204030204" pitchFamily="49" charset="0"/>
              </a:rPr>
              <a:t>int</a:t>
            </a:r>
            <a:r>
              <a:rPr kumimoji="0" lang="en-US" altLang="en-US" sz="1400" b="0" i="0" u="none" strike="noStrike" cap="none" normalizeH="0" baseline="0" dirty="0">
                <a:ln>
                  <a:noFill/>
                </a:ln>
                <a:solidFill>
                  <a:schemeClr val="tx1"/>
                </a:solidFill>
                <a:effectLst/>
                <a:latin typeface="Consolas" panose="020B0609020204030204" pitchFamily="49" charset="0"/>
              </a:rPr>
              <a:t> compare(Student s1, Student s2)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nsolas" panose="020B0609020204030204" pitchFamily="49" charset="0"/>
              </a:rPr>
              <a:t>            </a:t>
            </a:r>
            <a:r>
              <a:rPr kumimoji="0" lang="en-US" altLang="en-US" sz="1400" b="0" i="0" u="none" strike="noStrike" cap="none" normalizeH="0" baseline="0" dirty="0" err="1">
                <a:ln>
                  <a:noFill/>
                </a:ln>
                <a:solidFill>
                  <a:schemeClr val="tx1"/>
                </a:solidFill>
                <a:effectLst/>
                <a:latin typeface="Consolas" panose="020B0609020204030204" pitchFamily="49" charset="0"/>
              </a:rPr>
              <a:t>int</a:t>
            </a:r>
            <a:r>
              <a:rPr kumimoji="0" lang="en-US" altLang="en-US" sz="1400" b="0" i="0" u="none" strike="noStrike" cap="none" normalizeH="0" baseline="0" dirty="0">
                <a:ln>
                  <a:noFill/>
                </a:ln>
                <a:solidFill>
                  <a:schemeClr val="tx1"/>
                </a:solidFill>
                <a:effectLst/>
                <a:latin typeface="Consolas" panose="020B0609020204030204" pitchFamily="49" charset="0"/>
              </a:rPr>
              <a:t> </a:t>
            </a:r>
            <a:r>
              <a:rPr kumimoji="0" lang="en-US" altLang="en-US" sz="1400" b="0" i="0" u="none" strike="noStrike" cap="none" normalizeH="0" baseline="0" dirty="0" err="1">
                <a:ln>
                  <a:noFill/>
                </a:ln>
                <a:solidFill>
                  <a:schemeClr val="tx1"/>
                </a:solidFill>
                <a:effectLst/>
                <a:latin typeface="Consolas" panose="020B0609020204030204" pitchFamily="49" charset="0"/>
              </a:rPr>
              <a:t>NameCompare</a:t>
            </a:r>
            <a:r>
              <a:rPr kumimoji="0" lang="en-US" altLang="en-US" sz="1400" b="0" i="0" u="none" strike="noStrike" cap="none" normalizeH="0" baseline="0" dirty="0">
                <a:ln>
                  <a:noFill/>
                </a:ln>
                <a:solidFill>
                  <a:schemeClr val="tx1"/>
                </a:solidFill>
                <a:effectLst/>
                <a:latin typeface="Consolas" panose="020B0609020204030204" pitchFamily="49" charset="0"/>
              </a:rPr>
              <a:t> = s1.getName().</a:t>
            </a:r>
            <a:r>
              <a:rPr kumimoji="0" lang="en-US" altLang="en-US" sz="1400" b="0" i="0" u="none" strike="noStrike" cap="none" normalizeH="0" baseline="0" dirty="0" err="1">
                <a:ln>
                  <a:noFill/>
                </a:ln>
                <a:solidFill>
                  <a:schemeClr val="tx1"/>
                </a:solidFill>
                <a:effectLst/>
                <a:latin typeface="Consolas" panose="020B0609020204030204" pitchFamily="49" charset="0"/>
              </a:rPr>
              <a:t>compareTo</a:t>
            </a:r>
            <a:r>
              <a:rPr kumimoji="0" lang="en-US" altLang="en-US" sz="1400" b="0" i="0" u="none" strike="noStrike" cap="none" normalizeH="0" baseline="0" dirty="0">
                <a:ln>
                  <a:noFill/>
                </a:ln>
                <a:solidFill>
                  <a:schemeClr val="tx1"/>
                </a:solidFill>
                <a:effectLst/>
                <a:latin typeface="Consolas" panose="020B0609020204030204" pitchFamily="49" charset="0"/>
              </a:rPr>
              <a:t>(s2.getName());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nsolas" panose="020B0609020204030204" pitchFamily="49" charset="0"/>
              </a:rPr>
              <a:t>            if (</a:t>
            </a:r>
            <a:r>
              <a:rPr kumimoji="0" lang="en-US" altLang="en-US" sz="1400" b="0" i="0" u="none" strike="noStrike" cap="none" normalizeH="0" baseline="0" dirty="0" err="1">
                <a:ln>
                  <a:noFill/>
                </a:ln>
                <a:solidFill>
                  <a:schemeClr val="tx1"/>
                </a:solidFill>
                <a:effectLst/>
                <a:latin typeface="Consolas" panose="020B0609020204030204" pitchFamily="49" charset="0"/>
              </a:rPr>
              <a:t>NameCompare</a:t>
            </a:r>
            <a:r>
              <a:rPr kumimoji="0" lang="en-US" altLang="en-US" sz="1400" b="0" i="0" u="none" strike="noStrike" cap="none" normalizeH="0" baseline="0" dirty="0">
                <a:ln>
                  <a:noFill/>
                </a:ln>
                <a:solidFill>
                  <a:schemeClr val="tx1"/>
                </a:solidFill>
                <a:effectLst/>
                <a:latin typeface="Consolas" panose="020B0609020204030204" pitchFamily="49" charset="0"/>
              </a:rPr>
              <a:t> !=0) return </a:t>
            </a:r>
            <a:r>
              <a:rPr kumimoji="0" lang="en-US" altLang="en-US" sz="1400" b="0" i="0" u="none" strike="noStrike" cap="none" normalizeH="0" baseline="0" dirty="0" err="1">
                <a:ln>
                  <a:noFill/>
                </a:ln>
                <a:solidFill>
                  <a:schemeClr val="tx1"/>
                </a:solidFill>
                <a:effectLst/>
                <a:latin typeface="Consolas" panose="020B0609020204030204" pitchFamily="49" charset="0"/>
              </a:rPr>
              <a:t>NameCompare</a:t>
            </a:r>
            <a:r>
              <a:rPr kumimoji="0" lang="en-US" altLang="en-US" sz="1400" b="0" i="0" u="none" strike="noStrike" cap="none" normalizeH="0" baseline="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Consolas" panose="020B0609020204030204" pitchFamily="49" charset="0"/>
              </a:rPr>
              <a:t>            return s1.getAge().</a:t>
            </a:r>
            <a:r>
              <a:rPr lang="en-US" altLang="en-US" sz="1400" dirty="0" err="1">
                <a:latin typeface="Consolas" panose="020B0609020204030204" pitchFamily="49" charset="0"/>
              </a:rPr>
              <a:t>CompareTo</a:t>
            </a:r>
            <a:r>
              <a:rPr lang="en-US" altLang="en-US" sz="1400" dirty="0">
                <a:latin typeface="Consolas" panose="020B0609020204030204" pitchFamily="49" charset="0"/>
              </a:rPr>
              <a:t>(s2.getAge());</a:t>
            </a: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err="1">
                <a:latin typeface="Consolas" panose="020B0609020204030204" pitchFamily="49" charset="0"/>
              </a:rPr>
              <a:t>Collections.sort</a:t>
            </a:r>
            <a:r>
              <a:rPr lang="en-US" altLang="en-US" sz="1400" dirty="0">
                <a:latin typeface="Consolas" panose="020B0609020204030204" pitchFamily="49" charset="0"/>
              </a:rPr>
              <a:t>(</a:t>
            </a:r>
            <a:r>
              <a:rPr lang="en-US" altLang="en-US" sz="1400" dirty="0" err="1">
                <a:latin typeface="Consolas" panose="020B0609020204030204" pitchFamily="49" charset="0"/>
              </a:rPr>
              <a:t>students,new</a:t>
            </a:r>
            <a:r>
              <a:rPr lang="en-US" altLang="en-US" sz="1400" dirty="0">
                <a:latin typeface="Consolas" panose="020B0609020204030204" pitchFamily="49" charset="0"/>
              </a:rPr>
              <a:t> </a:t>
            </a:r>
            <a:r>
              <a:rPr lang="en-US" altLang="en-US" sz="1400" dirty="0" err="1">
                <a:latin typeface="Consolas" panose="020B0609020204030204" pitchFamily="49" charset="0"/>
              </a:rPr>
              <a:t>StudentSortingComparator</a:t>
            </a:r>
            <a:r>
              <a:rPr lang="en-US" altLang="en-US" sz="1400" dirty="0">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p:txBody>
      </p:sp>
      <p:sp>
        <p:nvSpPr>
          <p:cNvPr id="12" name="Rectangle 2"/>
          <p:cNvSpPr>
            <a:spLocks noGrp="1" noChangeArrowheads="1"/>
          </p:cNvSpPr>
          <p:nvPr>
            <p:ph sz="half" idx="1"/>
          </p:nvPr>
        </p:nvSpPr>
        <p:spPr bwMode="auto">
          <a:xfrm>
            <a:off x="5212404" y="4886661"/>
            <a:ext cx="6503703" cy="11695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Consolas" panose="020B0609020204030204" pitchFamily="49" charset="0"/>
              </a:rPr>
              <a:t>students.sort</a:t>
            </a:r>
            <a:r>
              <a:rPr kumimoji="0" lang="en-US" altLang="en-US" sz="1400" b="0" i="0" u="none" strike="noStrike" cap="none" normalizeH="0" baseline="0" dirty="0">
                <a:ln>
                  <a:noFill/>
                </a:ln>
                <a:solidFill>
                  <a:schemeClr val="tx1"/>
                </a:solidFill>
                <a:effectLst/>
                <a:latin typeface="Consolas" panose="020B0609020204030204" pitchFamily="49" charset="0"/>
              </a:rPr>
              <a:t>((</a:t>
            </a:r>
            <a:r>
              <a:rPr kumimoji="0" lang="en-US" altLang="en-US" sz="1400" b="0" i="0" u="none" strike="noStrike" cap="none" normalizeH="0" baseline="0" dirty="0" err="1">
                <a:ln>
                  <a:noFill/>
                </a:ln>
                <a:solidFill>
                  <a:schemeClr val="tx1"/>
                </a:solidFill>
                <a:effectLst/>
                <a:latin typeface="Consolas" panose="020B0609020204030204" pitchFamily="49" charset="0"/>
              </a:rPr>
              <a:t>a,b</a:t>
            </a:r>
            <a:r>
              <a:rPr kumimoji="0" lang="en-US" altLang="en-US" sz="1400" b="0" i="0" u="none" strike="noStrike" cap="none" normalizeH="0" baseline="0" dirty="0">
                <a:ln>
                  <a:noFill/>
                </a:ln>
                <a:solidFill>
                  <a:schemeClr val="tx1"/>
                </a:solidFill>
                <a:effectLst/>
                <a:latin typeface="Consolas" panose="020B0609020204030204" pitchFamily="49" charset="0"/>
              </a:rPr>
              <a:t>) -&gt;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Consolas" panose="020B0609020204030204" pitchFamily="49" charset="0"/>
              </a:rPr>
              <a:t>	if (</a:t>
            </a:r>
            <a:r>
              <a:rPr lang="en-US" altLang="en-US" sz="1400" dirty="0" err="1">
                <a:latin typeface="Consolas" panose="020B0609020204030204" pitchFamily="49" charset="0"/>
              </a:rPr>
              <a:t>a.getName</a:t>
            </a:r>
            <a:r>
              <a:rPr lang="en-US" altLang="en-US" sz="1400" dirty="0">
                <a:latin typeface="Consolas" panose="020B0609020204030204" pitchFamily="49" charset="0"/>
              </a:rPr>
              <a:t>().equals(</a:t>
            </a:r>
            <a:r>
              <a:rPr lang="en-US" altLang="en-US" sz="1400" dirty="0" err="1">
                <a:latin typeface="Consolas" panose="020B0609020204030204" pitchFamily="49" charset="0"/>
              </a:rPr>
              <a:t>b.getName</a:t>
            </a:r>
            <a:r>
              <a:rPr lang="en-US" altLang="en-US" sz="1400" dirty="0">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dirty="0">
                <a:ln>
                  <a:noFill/>
                </a:ln>
                <a:solidFill>
                  <a:schemeClr val="tx1"/>
                </a:solidFill>
                <a:effectLst/>
                <a:latin typeface="Consolas" panose="020B0609020204030204" pitchFamily="49" charset="0"/>
              </a:rPr>
              <a:t>		return </a:t>
            </a:r>
            <a:r>
              <a:rPr kumimoji="0" lang="en-US" altLang="en-US" sz="1400" b="0" i="0" u="none" strike="noStrike" cap="none" normalizeH="0" dirty="0" err="1">
                <a:ln>
                  <a:noFill/>
                </a:ln>
                <a:solidFill>
                  <a:schemeClr val="tx1"/>
                </a:solidFill>
                <a:effectLst/>
                <a:latin typeface="Consolas" panose="020B0609020204030204" pitchFamily="49" charset="0"/>
              </a:rPr>
              <a:t>Integer.compare</a:t>
            </a:r>
            <a:r>
              <a:rPr kumimoji="0" lang="en-US" altLang="en-US" sz="1400" b="0" i="0" u="none" strike="noStrike" cap="none" normalizeH="0" dirty="0">
                <a:ln>
                  <a:noFill/>
                </a:ln>
                <a:solidFill>
                  <a:schemeClr val="tx1"/>
                </a:solidFill>
                <a:effectLst/>
                <a:latin typeface="Consolas" panose="020B0609020204030204" pitchFamily="49" charset="0"/>
              </a:rPr>
              <a:t>(</a:t>
            </a:r>
            <a:r>
              <a:rPr kumimoji="0" lang="en-US" altLang="en-US" sz="1400" b="0" i="0" u="none" strike="noStrike" cap="none" normalizeH="0" dirty="0" err="1">
                <a:ln>
                  <a:noFill/>
                </a:ln>
                <a:solidFill>
                  <a:schemeClr val="tx1"/>
                </a:solidFill>
                <a:effectLst/>
                <a:latin typeface="Consolas" panose="020B0609020204030204" pitchFamily="49" charset="0"/>
              </a:rPr>
              <a:t>a.getAge</a:t>
            </a:r>
            <a:r>
              <a:rPr kumimoji="0" lang="en-US" altLang="en-US" sz="1400" b="0" i="0" u="none" strike="noStrike" cap="none" normalizeH="0" dirty="0">
                <a:ln>
                  <a:noFill/>
                </a:ln>
                <a:solidFill>
                  <a:schemeClr val="tx1"/>
                </a:solidFill>
                <a:effectLst/>
                <a:latin typeface="Consolas" panose="020B0609020204030204" pitchFamily="49" charset="0"/>
              </a:rPr>
              <a:t>(),</a:t>
            </a:r>
            <a:r>
              <a:rPr kumimoji="0" lang="en-US" altLang="en-US" sz="1400" b="0" i="0" u="none" strike="noStrike" cap="none" normalizeH="0" dirty="0" err="1">
                <a:ln>
                  <a:noFill/>
                </a:ln>
                <a:solidFill>
                  <a:schemeClr val="tx1"/>
                </a:solidFill>
                <a:effectLst/>
                <a:latin typeface="Consolas" panose="020B0609020204030204" pitchFamily="49" charset="0"/>
              </a:rPr>
              <a:t>b.getAge</a:t>
            </a:r>
            <a:r>
              <a:rPr kumimoji="0" lang="en-US" altLang="en-US" sz="1400" b="0" i="0" u="none" strike="noStrike" cap="none" normalizeH="0" dirty="0">
                <a:ln>
                  <a:noFill/>
                </a:ln>
                <a:solidFill>
                  <a:schemeClr val="tx1"/>
                </a:solidFill>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Consolas" panose="020B0609020204030204" pitchFamily="49" charset="0"/>
              </a:rPr>
              <a:t>	else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dirty="0">
                <a:ln>
                  <a:noFill/>
                </a:ln>
                <a:solidFill>
                  <a:schemeClr val="tx1"/>
                </a:solidFill>
                <a:effectLst/>
                <a:latin typeface="Consolas" panose="020B0609020204030204" pitchFamily="49" charset="0"/>
              </a:rPr>
              <a:t>		return </a:t>
            </a:r>
            <a:r>
              <a:rPr kumimoji="0" lang="en-US" altLang="en-US" sz="1400" b="0" i="0" u="none" strike="noStrike" cap="none" normalizeH="0" dirty="0" err="1">
                <a:ln>
                  <a:noFill/>
                </a:ln>
                <a:solidFill>
                  <a:schemeClr val="tx1"/>
                </a:solidFill>
                <a:effectLst/>
                <a:latin typeface="Consolas" panose="020B0609020204030204" pitchFamily="49" charset="0"/>
              </a:rPr>
              <a:t>a.getName</a:t>
            </a:r>
            <a:r>
              <a:rPr kumimoji="0" lang="en-US" altLang="en-US" sz="1400" b="0" i="0" u="none" strike="noStrike" cap="none" normalizeH="0" dirty="0">
                <a:ln>
                  <a:noFill/>
                </a:ln>
                <a:solidFill>
                  <a:schemeClr val="tx1"/>
                </a:solidFill>
                <a:effectLst/>
                <a:latin typeface="Consolas" panose="020B0609020204030204" pitchFamily="49" charset="0"/>
              </a:rPr>
              <a:t>().</a:t>
            </a:r>
            <a:r>
              <a:rPr kumimoji="0" lang="en-US" altLang="en-US" sz="1400" b="0" i="0" u="none" strike="noStrike" cap="none" normalizeH="0" dirty="0" err="1">
                <a:ln>
                  <a:noFill/>
                </a:ln>
                <a:solidFill>
                  <a:schemeClr val="tx1"/>
                </a:solidFill>
                <a:effectLst/>
                <a:latin typeface="Consolas" panose="020B0609020204030204" pitchFamily="49" charset="0"/>
              </a:rPr>
              <a:t>compareTo</a:t>
            </a:r>
            <a:r>
              <a:rPr kumimoji="0" lang="en-US" altLang="en-US" sz="1400" b="0" i="0" u="none" strike="noStrike" cap="none" normalizeH="0" dirty="0">
                <a:ln>
                  <a:noFill/>
                </a:ln>
                <a:solidFill>
                  <a:schemeClr val="tx1"/>
                </a:solidFill>
                <a:effectLst/>
                <a:latin typeface="Consolas" panose="020B0609020204030204" pitchFamily="49" charset="0"/>
              </a:rPr>
              <a:t>(</a:t>
            </a:r>
            <a:r>
              <a:rPr kumimoji="0" lang="en-US" altLang="en-US" sz="1400" b="0" i="0" u="none" strike="noStrike" cap="none" normalizeH="0" dirty="0" err="1">
                <a:ln>
                  <a:noFill/>
                </a:ln>
                <a:solidFill>
                  <a:schemeClr val="tx1"/>
                </a:solidFill>
                <a:effectLst/>
                <a:latin typeface="Consolas" panose="020B0609020204030204" pitchFamily="49" charset="0"/>
              </a:rPr>
              <a:t>b.getName</a:t>
            </a:r>
            <a:r>
              <a:rPr kumimoji="0" lang="en-US" altLang="en-US" sz="1400" b="0" i="0" u="none" strike="noStrike" cap="none" normalizeH="0" dirty="0">
                <a:ln>
                  <a:noFill/>
                </a:ln>
                <a:solidFill>
                  <a:schemeClr val="tx1"/>
                </a:solidFill>
                <a:effectLst/>
                <a:latin typeface="Consolas" panose="020B0609020204030204" pitchFamily="49" charset="0"/>
              </a:rPr>
              <a:t>()));</a:t>
            </a:r>
            <a:endParaRPr kumimoji="0" lang="en-US" altLang="en-US" sz="1400" b="0" i="0" u="none" strike="noStrike" cap="none" normalizeH="0" baseline="0" dirty="0">
              <a:ln>
                <a:noFill/>
              </a:ln>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3329037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Predicates and Functions</a:t>
            </a:r>
          </a:p>
        </p:txBody>
      </p:sp>
      <p:sp>
        <p:nvSpPr>
          <p:cNvPr id="6" name="Content Placeholder 5"/>
          <p:cNvSpPr>
            <a:spLocks noGrp="1"/>
          </p:cNvSpPr>
          <p:nvPr>
            <p:ph idx="1"/>
          </p:nvPr>
        </p:nvSpPr>
        <p:spPr>
          <a:xfrm>
            <a:off x="838200" y="1825625"/>
            <a:ext cx="10515600" cy="4815124"/>
          </a:xfrm>
        </p:spPr>
        <p:txBody>
          <a:bodyPr/>
          <a:lstStyle/>
          <a:p>
            <a:pPr marL="0" indent="0">
              <a:buNone/>
            </a:pPr>
            <a:r>
              <a:rPr lang="en-US" dirty="0"/>
              <a:t>Predicate&lt;type&gt; name = (</a:t>
            </a:r>
            <a:r>
              <a:rPr lang="en-US" dirty="0" err="1"/>
              <a:t>arg</a:t>
            </a:r>
            <a:r>
              <a:rPr lang="en-US" dirty="0"/>
              <a:t>) -&gt; expression; //always return Boolean</a:t>
            </a:r>
          </a:p>
          <a:p>
            <a:pPr marL="0" indent="0">
              <a:buNone/>
            </a:pPr>
            <a:endParaRPr lang="en-US" dirty="0"/>
          </a:p>
          <a:p>
            <a:pPr marL="0" indent="0">
              <a:buNone/>
            </a:pPr>
            <a:r>
              <a:rPr lang="en-US" dirty="0"/>
              <a:t>Example: Predicate&lt;String&gt; </a:t>
            </a:r>
            <a:r>
              <a:rPr lang="en-US" dirty="0" err="1"/>
              <a:t>isEmpty</a:t>
            </a:r>
            <a:r>
              <a:rPr lang="en-US" dirty="0"/>
              <a:t> = (s) -&gt; </a:t>
            </a:r>
            <a:r>
              <a:rPr lang="en-US" dirty="0" err="1"/>
              <a:t>s.length</a:t>
            </a:r>
            <a:r>
              <a:rPr lang="en-US" dirty="0"/>
              <a:t>()==0;</a:t>
            </a:r>
          </a:p>
          <a:p>
            <a:pPr marL="0" indent="0">
              <a:buNone/>
            </a:pPr>
            <a:r>
              <a:rPr lang="en-US" dirty="0"/>
              <a:t>Boolean nothing = </a:t>
            </a:r>
            <a:r>
              <a:rPr lang="en-US" dirty="0" err="1"/>
              <a:t>isEmpty</a:t>
            </a:r>
            <a:r>
              <a:rPr lang="en-US" dirty="0"/>
              <a:t>(“”);</a:t>
            </a:r>
          </a:p>
          <a:p>
            <a:pPr marL="0" indent="0">
              <a:buNone/>
            </a:pPr>
            <a:endParaRPr lang="en-US" dirty="0"/>
          </a:p>
          <a:p>
            <a:pPr marL="0" indent="0">
              <a:buNone/>
            </a:pPr>
            <a:r>
              <a:rPr lang="en-US" dirty="0"/>
              <a:t>Function&lt;</a:t>
            </a:r>
            <a:r>
              <a:rPr lang="en-US" dirty="0" err="1"/>
              <a:t>inType</a:t>
            </a:r>
            <a:r>
              <a:rPr lang="en-US" dirty="0"/>
              <a:t>, </a:t>
            </a:r>
            <a:r>
              <a:rPr lang="en-US" dirty="0" err="1"/>
              <a:t>outType</a:t>
            </a:r>
            <a:r>
              <a:rPr lang="en-US" dirty="0"/>
              <a:t>&gt; name = (a) -&gt; expression; // return </a:t>
            </a:r>
            <a:r>
              <a:rPr lang="en-US" dirty="0" err="1"/>
              <a:t>outType</a:t>
            </a:r>
            <a:endParaRPr lang="en-US" dirty="0"/>
          </a:p>
          <a:p>
            <a:pPr marL="0" indent="0">
              <a:buNone/>
            </a:pPr>
            <a:endParaRPr lang="en-US" dirty="0"/>
          </a:p>
          <a:p>
            <a:pPr marL="0" indent="0">
              <a:buNone/>
            </a:pPr>
            <a:r>
              <a:rPr lang="en-US" dirty="0"/>
              <a:t>Example: Function&lt;String, Boolean&gt; </a:t>
            </a:r>
            <a:r>
              <a:rPr lang="en-US" dirty="0" err="1"/>
              <a:t>isEmpty</a:t>
            </a:r>
            <a:r>
              <a:rPr lang="en-US" dirty="0"/>
              <a:t> = (s) -&gt; </a:t>
            </a:r>
            <a:r>
              <a:rPr lang="en-US" dirty="0" err="1"/>
              <a:t>s.length</a:t>
            </a:r>
            <a:r>
              <a:rPr lang="en-US" dirty="0"/>
              <a:t>() == 0;</a:t>
            </a:r>
          </a:p>
          <a:p>
            <a:pPr marL="0" indent="0">
              <a:buNone/>
            </a:pPr>
            <a:r>
              <a:rPr lang="en-US" dirty="0"/>
              <a:t>Boolean nothing = </a:t>
            </a:r>
            <a:r>
              <a:rPr lang="en-US" dirty="0" err="1"/>
              <a:t>isEmpty</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53020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Suppliers, Consumers</a:t>
            </a:r>
          </a:p>
        </p:txBody>
      </p:sp>
      <p:sp>
        <p:nvSpPr>
          <p:cNvPr id="3" name="Content Placeholder 2"/>
          <p:cNvSpPr>
            <a:spLocks noGrp="1"/>
          </p:cNvSpPr>
          <p:nvPr>
            <p:ph idx="1"/>
          </p:nvPr>
        </p:nvSpPr>
        <p:spPr/>
        <p:txBody>
          <a:bodyPr/>
          <a:lstStyle/>
          <a:p>
            <a:pPr marL="0" indent="0">
              <a:buNone/>
            </a:pPr>
            <a:r>
              <a:rPr lang="en-US" dirty="0"/>
              <a:t>Supplier&lt;type&gt; name = expression; // no </a:t>
            </a:r>
            <a:r>
              <a:rPr lang="en-US" dirty="0" err="1"/>
              <a:t>args</a:t>
            </a:r>
            <a:r>
              <a:rPr lang="en-US" dirty="0"/>
              <a:t>, returns type</a:t>
            </a:r>
          </a:p>
          <a:p>
            <a:pPr marL="0" indent="0">
              <a:buNone/>
            </a:pPr>
            <a:r>
              <a:rPr lang="en-US" dirty="0"/>
              <a:t>Example:</a:t>
            </a:r>
          </a:p>
          <a:p>
            <a:pPr marL="0" indent="0">
              <a:buNone/>
            </a:pPr>
            <a:r>
              <a:rPr lang="en-US" dirty="0"/>
              <a:t>Supplier&lt;Integer&gt; fives = () -&gt; 5;</a:t>
            </a:r>
          </a:p>
          <a:p>
            <a:pPr marL="0" indent="0">
              <a:buNone/>
            </a:pPr>
            <a:r>
              <a:rPr lang="en-US" dirty="0" err="1"/>
              <a:t>System.out.println</a:t>
            </a:r>
            <a:r>
              <a:rPr lang="en-US" dirty="0"/>
              <a:t>(fives());</a:t>
            </a:r>
          </a:p>
          <a:p>
            <a:pPr marL="0" indent="0">
              <a:buNone/>
            </a:pPr>
            <a:endParaRPr lang="en-US" dirty="0"/>
          </a:p>
          <a:p>
            <a:pPr marL="0" indent="0">
              <a:buNone/>
            </a:pPr>
            <a:r>
              <a:rPr lang="en-US" dirty="0"/>
              <a:t>Consumer&lt;type&gt; name = (a) -&gt; statement; // no return type</a:t>
            </a:r>
          </a:p>
          <a:p>
            <a:pPr marL="0" indent="0">
              <a:buNone/>
            </a:pPr>
            <a:r>
              <a:rPr lang="en-US" dirty="0"/>
              <a:t>Example:</a:t>
            </a:r>
          </a:p>
          <a:p>
            <a:pPr marL="0" indent="0">
              <a:buNone/>
            </a:pPr>
            <a:r>
              <a:rPr lang="en-US" dirty="0"/>
              <a:t>Consumer&lt;Integer&gt; </a:t>
            </a:r>
            <a:r>
              <a:rPr lang="en-US" dirty="0" err="1"/>
              <a:t>printIt</a:t>
            </a:r>
            <a:r>
              <a:rPr lang="en-US" dirty="0"/>
              <a:t> = (a)-&gt; </a:t>
            </a:r>
            <a:r>
              <a:rPr lang="en-US" dirty="0" err="1"/>
              <a:t>System.out.println</a:t>
            </a:r>
            <a:r>
              <a:rPr lang="en-US" dirty="0"/>
              <a:t>(a);</a:t>
            </a:r>
          </a:p>
        </p:txBody>
      </p:sp>
    </p:spTree>
    <p:extLst>
      <p:ext uri="{BB962C8B-B14F-4D97-AF65-F5344CB8AC3E}">
        <p14:creationId xmlns:p14="http://schemas.microsoft.com/office/powerpoint/2010/main" val="27237833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Streams</a:t>
            </a:r>
          </a:p>
        </p:txBody>
      </p:sp>
      <p:sp>
        <p:nvSpPr>
          <p:cNvPr id="3" name="Content Placeholder 2"/>
          <p:cNvSpPr>
            <a:spLocks noGrp="1"/>
          </p:cNvSpPr>
          <p:nvPr>
            <p:ph idx="1"/>
          </p:nvPr>
        </p:nvSpPr>
        <p:spPr/>
        <p:txBody>
          <a:bodyPr/>
          <a:lstStyle/>
          <a:p>
            <a:pPr marL="0" indent="0">
              <a:buNone/>
            </a:pPr>
            <a:r>
              <a:rPr lang="en-US" dirty="0"/>
              <a:t>List&lt;string&gt; strings = new </a:t>
            </a:r>
            <a:r>
              <a:rPr lang="en-US" dirty="0" err="1"/>
              <a:t>ArrayList</a:t>
            </a:r>
            <a:r>
              <a:rPr lang="en-US" dirty="0"/>
              <a:t>&lt;&gt;();</a:t>
            </a:r>
          </a:p>
          <a:p>
            <a:pPr marL="0" indent="0">
              <a:buNone/>
            </a:pPr>
            <a:endParaRPr lang="en-US" dirty="0"/>
          </a:p>
          <a:p>
            <a:pPr marL="0" indent="0">
              <a:buNone/>
            </a:pPr>
            <a:r>
              <a:rPr lang="en-US" dirty="0" err="1"/>
              <a:t>strings.add</a:t>
            </a:r>
            <a:r>
              <a:rPr lang="en-US" dirty="0"/>
              <a:t>(“world”); </a:t>
            </a:r>
          </a:p>
          <a:p>
            <a:pPr marL="0" indent="0">
              <a:buNone/>
            </a:pPr>
            <a:r>
              <a:rPr lang="en-US" dirty="0" err="1"/>
              <a:t>strings.add</a:t>
            </a:r>
            <a:r>
              <a:rPr lang="en-US" dirty="0"/>
              <a:t>(“hello”); </a:t>
            </a:r>
          </a:p>
          <a:p>
            <a:pPr marL="0" indent="0">
              <a:buNone/>
            </a:pPr>
            <a:endParaRPr lang="en-US" dirty="0"/>
          </a:p>
          <a:p>
            <a:pPr marL="0" indent="0">
              <a:buNone/>
            </a:pPr>
            <a:r>
              <a:rPr lang="en-US" dirty="0" err="1"/>
              <a:t>string.stream</a:t>
            </a:r>
            <a:r>
              <a:rPr lang="en-US" dirty="0"/>
              <a:t>() // gives me a stream</a:t>
            </a:r>
          </a:p>
        </p:txBody>
      </p:sp>
    </p:spTree>
    <p:extLst>
      <p:ext uri="{BB962C8B-B14F-4D97-AF65-F5344CB8AC3E}">
        <p14:creationId xmlns:p14="http://schemas.microsoft.com/office/powerpoint/2010/main" val="22475836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6358" y="0"/>
            <a:ext cx="11678654" cy="1107996"/>
          </a:xfrm>
          <a:prstGeom prst="rect">
            <a:avLst/>
          </a:prstGeom>
          <a:noFill/>
        </p:spPr>
        <p:txBody>
          <a:bodyPr wrap="square" rtlCol="0" anchor="ctr">
            <a:spAutoFit/>
          </a:bodyPr>
          <a:lstStyle/>
          <a:p>
            <a:pPr algn="ctr"/>
            <a:r>
              <a:rPr lang="en-US" sz="6600" dirty="0"/>
              <a:t>Alan Turing</a:t>
            </a:r>
            <a:endParaRPr lang="en-US" sz="6600" kern="1200" dirty="0">
              <a:solidFill>
                <a:schemeClr val="tx1"/>
              </a:solidFill>
              <a:latin typeface="+mn-lt"/>
              <a:ea typeface="+mn-ea"/>
              <a:cs typeface="+mn-cs"/>
            </a:endParaRPr>
          </a:p>
        </p:txBody>
      </p:sp>
      <p:pic>
        <p:nvPicPr>
          <p:cNvPr id="3074" name="Picture 2" descr="http://cdn.breitbart.com/mediaserver/Breitbart/Big-Peace/2013/12/24/Alan_Turing_Machin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67076"/>
            <a:ext cx="4919813" cy="36872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2.bp.blogspot.com/-uus-icIxVig/VGijJ8WnUhI/AAAAAAAADOg/zw0ZxgSgsmo/s400/TuringBom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4454" y="1367075"/>
            <a:ext cx="5380557" cy="3645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942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Filter, Sorted, </a:t>
            </a:r>
            <a:r>
              <a:rPr lang="en-US" dirty="0" err="1"/>
              <a:t>ForEach</a:t>
            </a:r>
            <a:endParaRPr lang="en-US" dirty="0"/>
          </a:p>
        </p:txBody>
      </p:sp>
      <p:sp>
        <p:nvSpPr>
          <p:cNvPr id="3" name="Content Placeholder 2"/>
          <p:cNvSpPr>
            <a:spLocks noGrp="1"/>
          </p:cNvSpPr>
          <p:nvPr>
            <p:ph idx="1"/>
          </p:nvPr>
        </p:nvSpPr>
        <p:spPr/>
        <p:txBody>
          <a:bodyPr/>
          <a:lstStyle/>
          <a:p>
            <a:pPr marL="0" indent="0">
              <a:buNone/>
            </a:pPr>
            <a:r>
              <a:rPr lang="en-US" dirty="0"/>
              <a:t>strings</a:t>
            </a:r>
          </a:p>
          <a:p>
            <a:pPr marL="0" indent="0">
              <a:buNone/>
            </a:pPr>
            <a:r>
              <a:rPr lang="en-US" dirty="0"/>
              <a:t>	.stream()</a:t>
            </a:r>
          </a:p>
          <a:p>
            <a:pPr marL="0" indent="0">
              <a:buNone/>
            </a:pPr>
            <a:r>
              <a:rPr lang="en-US" dirty="0"/>
              <a:t>	.filter((x) =&gt; </a:t>
            </a:r>
            <a:r>
              <a:rPr lang="en-US" dirty="0" err="1"/>
              <a:t>x.length</a:t>
            </a:r>
            <a:r>
              <a:rPr lang="en-US" dirty="0"/>
              <a:t>()&gt;2)</a:t>
            </a:r>
          </a:p>
          <a:p>
            <a:pPr marL="0" indent="0">
              <a:buNone/>
            </a:pPr>
            <a:r>
              <a:rPr lang="en-US" dirty="0"/>
              <a:t>	.sorted()</a:t>
            </a:r>
          </a:p>
          <a:p>
            <a:pPr marL="0" indent="0">
              <a:buNone/>
            </a:pPr>
            <a:r>
              <a:rPr lang="en-US" dirty="0"/>
              <a:t>	.</a:t>
            </a:r>
            <a:r>
              <a:rPr lang="en-US" dirty="0" err="1"/>
              <a:t>forEach</a:t>
            </a:r>
            <a:r>
              <a:rPr lang="en-US" dirty="0"/>
              <a:t>(</a:t>
            </a:r>
            <a:r>
              <a:rPr lang="en-US" dirty="0" err="1"/>
              <a:t>System.out</a:t>
            </a:r>
            <a:r>
              <a:rPr lang="en-US" dirty="0"/>
              <a:t>::</a:t>
            </a:r>
            <a:r>
              <a:rPr lang="en-US" dirty="0" err="1"/>
              <a:t>println</a:t>
            </a:r>
            <a:r>
              <a:rPr lang="en-US" dirty="0"/>
              <a:t>);</a:t>
            </a:r>
          </a:p>
        </p:txBody>
      </p:sp>
    </p:spTree>
    <p:extLst>
      <p:ext uri="{BB962C8B-B14F-4D97-AF65-F5344CB8AC3E}">
        <p14:creationId xmlns:p14="http://schemas.microsoft.com/office/powerpoint/2010/main" val="2908710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 Reduce</a:t>
            </a:r>
          </a:p>
        </p:txBody>
      </p:sp>
      <p:sp>
        <p:nvSpPr>
          <p:cNvPr id="3" name="Content Placeholder 2"/>
          <p:cNvSpPr>
            <a:spLocks noGrp="1"/>
          </p:cNvSpPr>
          <p:nvPr>
            <p:ph idx="1"/>
          </p:nvPr>
        </p:nvSpPr>
        <p:spPr/>
        <p:txBody>
          <a:bodyPr/>
          <a:lstStyle/>
          <a:p>
            <a:pPr marL="0" indent="0">
              <a:buNone/>
            </a:pPr>
            <a:r>
              <a:rPr lang="en-US" dirty="0" err="1"/>
              <a:t>int</a:t>
            </a:r>
            <a:r>
              <a:rPr lang="en-US" dirty="0"/>
              <a:t> </a:t>
            </a:r>
            <a:r>
              <a:rPr lang="en-US" dirty="0" err="1"/>
              <a:t>totalLength</a:t>
            </a:r>
            <a:r>
              <a:rPr lang="en-US" dirty="0"/>
              <a:t> = </a:t>
            </a:r>
          </a:p>
          <a:p>
            <a:pPr marL="0" indent="0">
              <a:buNone/>
            </a:pPr>
            <a:r>
              <a:rPr lang="en-US" dirty="0"/>
              <a:t>	strings</a:t>
            </a:r>
          </a:p>
          <a:p>
            <a:pPr marL="0" indent="0">
              <a:buNone/>
            </a:pPr>
            <a:r>
              <a:rPr lang="en-US" dirty="0"/>
              <a:t>	.stream()</a:t>
            </a:r>
          </a:p>
          <a:p>
            <a:pPr marL="0" indent="0">
              <a:buNone/>
            </a:pPr>
            <a:r>
              <a:rPr lang="en-US" dirty="0"/>
              <a:t>	.map((x)-&gt;</a:t>
            </a:r>
            <a:r>
              <a:rPr lang="en-US" dirty="0" err="1"/>
              <a:t>x.length</a:t>
            </a:r>
            <a:r>
              <a:rPr lang="en-US" dirty="0"/>
              <a:t>())</a:t>
            </a:r>
          </a:p>
          <a:p>
            <a:pPr marL="0" indent="0">
              <a:buNone/>
            </a:pPr>
            <a:r>
              <a:rPr lang="en-US" dirty="0"/>
              <a:t>	.reduce(0,(</a:t>
            </a:r>
            <a:r>
              <a:rPr lang="en-US" dirty="0" err="1"/>
              <a:t>total,element</a:t>
            </a:r>
            <a:r>
              <a:rPr lang="en-US" dirty="0"/>
              <a:t>) -&gt; total + element);</a:t>
            </a:r>
          </a:p>
          <a:p>
            <a:pPr marL="0" indent="0">
              <a:buNone/>
            </a:pPr>
            <a:r>
              <a:rPr lang="en-US" dirty="0" err="1"/>
              <a:t>int</a:t>
            </a:r>
            <a:r>
              <a:rPr lang="en-US" dirty="0"/>
              <a:t> average = </a:t>
            </a:r>
            <a:r>
              <a:rPr lang="en-US" dirty="0" err="1"/>
              <a:t>totalLength</a:t>
            </a:r>
            <a:r>
              <a:rPr lang="en-US" dirty="0"/>
              <a:t>/</a:t>
            </a:r>
            <a:r>
              <a:rPr lang="en-US" dirty="0" err="1"/>
              <a:t>strings.count</a:t>
            </a:r>
            <a:r>
              <a:rPr lang="en-US" dirty="0"/>
              <a:t>();</a:t>
            </a:r>
          </a:p>
        </p:txBody>
      </p:sp>
    </p:spTree>
    <p:extLst>
      <p:ext uri="{BB962C8B-B14F-4D97-AF65-F5344CB8AC3E}">
        <p14:creationId xmlns:p14="http://schemas.microsoft.com/office/powerpoint/2010/main" val="29959610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a:t>
            </a:r>
          </a:p>
        </p:txBody>
      </p:sp>
      <p:sp>
        <p:nvSpPr>
          <p:cNvPr id="3" name="Content Placeholder 2"/>
          <p:cNvSpPr>
            <a:spLocks noGrp="1"/>
          </p:cNvSpPr>
          <p:nvPr>
            <p:ph idx="1"/>
          </p:nvPr>
        </p:nvSpPr>
        <p:spPr/>
        <p:txBody>
          <a:bodyPr/>
          <a:lstStyle/>
          <a:p>
            <a:pPr marL="0" indent="0">
              <a:buNone/>
            </a:pPr>
            <a:r>
              <a:rPr lang="en-US" dirty="0" err="1"/>
              <a:t>strings.stream</a:t>
            </a:r>
            <a:r>
              <a:rPr lang="en-US" dirty="0"/>
              <a:t>().</a:t>
            </a:r>
            <a:r>
              <a:rPr lang="en-US" dirty="0" err="1"/>
              <a:t>anyMatch</a:t>
            </a:r>
            <a:r>
              <a:rPr lang="en-US" dirty="0"/>
              <a:t>((x) -&gt; </a:t>
            </a:r>
            <a:r>
              <a:rPr lang="en-US" dirty="0" err="1"/>
              <a:t>x.equals</a:t>
            </a:r>
            <a:r>
              <a:rPr lang="en-US" dirty="0"/>
              <a:t>(“</a:t>
            </a:r>
            <a:r>
              <a:rPr lang="en-US" dirty="0" err="1"/>
              <a:t>nomatch</a:t>
            </a:r>
            <a:r>
              <a:rPr lang="en-US" dirty="0"/>
              <a:t>”)); // returns false</a:t>
            </a:r>
          </a:p>
          <a:p>
            <a:pPr marL="0" indent="0">
              <a:buNone/>
            </a:pPr>
            <a:endParaRPr lang="en-US" dirty="0"/>
          </a:p>
          <a:p>
            <a:pPr marL="0" indent="0">
              <a:buNone/>
            </a:pPr>
            <a:r>
              <a:rPr lang="en-US" dirty="0" err="1"/>
              <a:t>strings.stream</a:t>
            </a:r>
            <a:r>
              <a:rPr lang="en-US" dirty="0"/>
              <a:t>().</a:t>
            </a:r>
            <a:r>
              <a:rPr lang="en-US" dirty="0" err="1"/>
              <a:t>allMatch</a:t>
            </a:r>
            <a:r>
              <a:rPr lang="en-US" dirty="0"/>
              <a:t>((x) -&gt; </a:t>
            </a:r>
            <a:r>
              <a:rPr lang="en-US" dirty="0" err="1"/>
              <a:t>x.equals</a:t>
            </a:r>
            <a:r>
              <a:rPr lang="en-US" dirty="0"/>
              <a:t>(“</a:t>
            </a:r>
            <a:r>
              <a:rPr lang="en-US" dirty="0" err="1"/>
              <a:t>nomatch</a:t>
            </a:r>
            <a:r>
              <a:rPr lang="en-US" dirty="0"/>
              <a:t>”)); // returns false</a:t>
            </a:r>
          </a:p>
          <a:p>
            <a:pPr marL="0" indent="0">
              <a:buNone/>
            </a:pPr>
            <a:endParaRPr lang="en-US" dirty="0"/>
          </a:p>
          <a:p>
            <a:pPr marL="0" indent="0">
              <a:buNone/>
            </a:pPr>
            <a:r>
              <a:rPr lang="en-US" dirty="0" err="1"/>
              <a:t>strings.stream</a:t>
            </a:r>
            <a:r>
              <a:rPr lang="en-US" dirty="0"/>
              <a:t>().</a:t>
            </a:r>
            <a:r>
              <a:rPr lang="en-US" dirty="0" err="1"/>
              <a:t>noneMatch</a:t>
            </a:r>
            <a:r>
              <a:rPr lang="en-US" dirty="0"/>
              <a:t>((x) -&gt; </a:t>
            </a:r>
            <a:r>
              <a:rPr lang="en-US" dirty="0" err="1"/>
              <a:t>x.equals</a:t>
            </a:r>
            <a:r>
              <a:rPr lang="en-US" dirty="0"/>
              <a:t>(“</a:t>
            </a:r>
            <a:r>
              <a:rPr lang="en-US" dirty="0" err="1"/>
              <a:t>nomatch</a:t>
            </a:r>
            <a:r>
              <a:rPr lang="en-US" dirty="0"/>
              <a:t>”)); // returns true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0634350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he Imitation Game Po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405" y="774971"/>
            <a:ext cx="3716034" cy="54719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95313" y="2381960"/>
            <a:ext cx="5398763" cy="2062103"/>
          </a:xfrm>
          <a:prstGeom prst="rect">
            <a:avLst/>
          </a:prstGeom>
          <a:noFill/>
        </p:spPr>
        <p:txBody>
          <a:bodyPr wrap="square" rtlCol="0">
            <a:spAutoFit/>
          </a:bodyPr>
          <a:lstStyle/>
          <a:p>
            <a:r>
              <a:rPr lang="en-US" sz="3200" dirty="0"/>
              <a:t>The Imitation Game</a:t>
            </a:r>
          </a:p>
          <a:p>
            <a:endParaRPr lang="en-US" sz="3200" dirty="0"/>
          </a:p>
          <a:p>
            <a:r>
              <a:rPr lang="en-US" sz="3200" dirty="0"/>
              <a:t>Entertaining but (mostly) good history of Computer  Science </a:t>
            </a:r>
          </a:p>
        </p:txBody>
      </p:sp>
    </p:spTree>
    <p:extLst>
      <p:ext uri="{BB962C8B-B14F-4D97-AF65-F5344CB8AC3E}">
        <p14:creationId xmlns:p14="http://schemas.microsoft.com/office/powerpoint/2010/main" val="133458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58" y="1491876"/>
            <a:ext cx="11678654" cy="4154984"/>
          </a:xfrm>
          <a:prstGeom prst="rect">
            <a:avLst/>
          </a:prstGeom>
          <a:noFill/>
        </p:spPr>
        <p:txBody>
          <a:bodyPr wrap="square" rtlCol="0" anchor="ctr">
            <a:spAutoFit/>
          </a:bodyPr>
          <a:lstStyle/>
          <a:p>
            <a:pPr algn="ctr"/>
            <a:r>
              <a:rPr lang="en-US" sz="6600" dirty="0"/>
              <a:t>Turing spent WW II cracking German encryption codes using a mechanical computer HE DESIGNED!</a:t>
            </a:r>
            <a:endParaRPr lang="en-US" sz="6600" kern="1200" dirty="0">
              <a:solidFill>
                <a:schemeClr val="tx1"/>
              </a:solidFill>
              <a:latin typeface="+mn-lt"/>
              <a:ea typeface="+mn-ea"/>
              <a:cs typeface="+mn-cs"/>
            </a:endParaRPr>
          </a:p>
        </p:txBody>
      </p:sp>
    </p:spTree>
    <p:extLst>
      <p:ext uri="{BB962C8B-B14F-4D97-AF65-F5344CB8AC3E}">
        <p14:creationId xmlns:p14="http://schemas.microsoft.com/office/powerpoint/2010/main" val="1324342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58" y="984045"/>
            <a:ext cx="11678654" cy="5170646"/>
          </a:xfrm>
          <a:prstGeom prst="rect">
            <a:avLst/>
          </a:prstGeom>
          <a:noFill/>
        </p:spPr>
        <p:txBody>
          <a:bodyPr wrap="square" rtlCol="0" anchor="ctr">
            <a:spAutoFit/>
          </a:bodyPr>
          <a:lstStyle/>
          <a:p>
            <a:pPr algn="ctr"/>
            <a:r>
              <a:rPr lang="en-US" sz="6600" dirty="0"/>
              <a:t>Turing and Von Neumann (and others) realized that a general purpose computing machine would be amazingly valuable</a:t>
            </a:r>
          </a:p>
          <a:p>
            <a:pPr algn="ctr"/>
            <a:r>
              <a:rPr lang="en-US" sz="6600" kern="1200" dirty="0">
                <a:solidFill>
                  <a:schemeClr val="tx1"/>
                </a:solidFill>
                <a:latin typeface="+mn-lt"/>
                <a:ea typeface="+mn-ea"/>
                <a:cs typeface="+mn-cs"/>
              </a:rPr>
              <a:t>But how?</a:t>
            </a:r>
          </a:p>
        </p:txBody>
      </p:sp>
    </p:spTree>
    <p:extLst>
      <p:ext uri="{BB962C8B-B14F-4D97-AF65-F5344CB8AC3E}">
        <p14:creationId xmlns:p14="http://schemas.microsoft.com/office/powerpoint/2010/main" val="366568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8758" y="1491876"/>
            <a:ext cx="11678654" cy="4154984"/>
          </a:xfrm>
          <a:prstGeom prst="rect">
            <a:avLst/>
          </a:prstGeom>
          <a:noFill/>
        </p:spPr>
        <p:txBody>
          <a:bodyPr wrap="square" rtlCol="0" anchor="ctr">
            <a:spAutoFit/>
          </a:bodyPr>
          <a:lstStyle/>
          <a:p>
            <a:pPr algn="ctr"/>
            <a:r>
              <a:rPr lang="en-US" sz="6600" dirty="0"/>
              <a:t>Much of this work was classified because of the contributions to the war effort. But a few papers were published…</a:t>
            </a:r>
            <a:endParaRPr lang="en-US" sz="6600" kern="1200" dirty="0">
              <a:solidFill>
                <a:schemeClr val="tx1"/>
              </a:solidFill>
              <a:latin typeface="+mn-lt"/>
              <a:ea typeface="+mn-ea"/>
              <a:cs typeface="+mn-cs"/>
            </a:endParaRPr>
          </a:p>
        </p:txBody>
      </p:sp>
    </p:spTree>
    <p:extLst>
      <p:ext uri="{BB962C8B-B14F-4D97-AF65-F5344CB8AC3E}">
        <p14:creationId xmlns:p14="http://schemas.microsoft.com/office/powerpoint/2010/main" val="1467829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10267</TotalTime>
  <Words>2281</Words>
  <Application>Microsoft Office PowerPoint</Application>
  <PresentationFormat>Widescreen</PresentationFormat>
  <Paragraphs>293</Paragraphs>
  <Slides>52</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Consolas</vt:lpstr>
      <vt:lpstr>Wingdings</vt:lpstr>
      <vt:lpstr>Office Theme</vt:lpstr>
      <vt:lpstr>Functional Programming</vt:lpstr>
      <vt:lpstr>Characteristics of Procedural Programming</vt:lpstr>
      <vt:lpstr>Leibniz (1646-1716)</vt:lpstr>
      <vt:lpstr>Two different approaches to solving this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Procedural Languages – Turing/Von Neumann</vt:lpstr>
      <vt:lpstr>Let’s get back to Alonzo Church</vt:lpstr>
      <vt:lpstr>A brief intro to Lambda Calculus</vt:lpstr>
      <vt:lpstr>A bigger example:</vt:lpstr>
      <vt:lpstr>Application and Abstraction </vt:lpstr>
      <vt:lpstr>Wait – isn’t this just functions (from math)?</vt:lpstr>
      <vt:lpstr>Function composition</vt:lpstr>
      <vt:lpstr>More Vocabulary</vt:lpstr>
      <vt:lpstr>More on currying</vt:lpstr>
      <vt:lpstr>Partial Application</vt:lpstr>
      <vt:lpstr>End of Theory – Into the Concrete</vt:lpstr>
      <vt:lpstr>Where does this all get us?</vt:lpstr>
      <vt:lpstr>We write our programs differently</vt:lpstr>
      <vt:lpstr>How do we represent data?</vt:lpstr>
      <vt:lpstr>PowerPoint Presentation</vt:lpstr>
      <vt:lpstr>What’s up with all of the parenthesis? </vt:lpstr>
      <vt:lpstr>Memory Management</vt:lpstr>
      <vt:lpstr>Closures</vt:lpstr>
      <vt:lpstr>Closures</vt:lpstr>
      <vt:lpstr>Lazy Evaluation</vt:lpstr>
      <vt:lpstr>Java (and others) have adopted some of this!</vt:lpstr>
      <vt:lpstr>Comparator</vt:lpstr>
      <vt:lpstr>Predicates and Functions</vt:lpstr>
      <vt:lpstr>Suppliers, Consumers</vt:lpstr>
      <vt:lpstr>Streams</vt:lpstr>
      <vt:lpstr>Filter, Sorted, ForEach</vt:lpstr>
      <vt:lpstr>Map, Reduce</vt:lpstr>
      <vt:lpstr>Match</vt:lpstr>
    </vt:vector>
  </TitlesOfParts>
  <Company>University at Albany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Functional Programming</dc:title>
  <dc:creator>Phipps, Michael</dc:creator>
  <cp:lastModifiedBy>Phipps, Michael</cp:lastModifiedBy>
  <cp:revision>30</cp:revision>
  <dcterms:created xsi:type="dcterms:W3CDTF">2020-11-04T18:27:52Z</dcterms:created>
  <dcterms:modified xsi:type="dcterms:W3CDTF">2023-04-18T19:23:47Z</dcterms:modified>
</cp:coreProperties>
</file>